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7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C2AB6D7-6993-4DA3-918B-33489DD0A1C6}">
  <a:tblStyle styleId="{7C2AB6D7-6993-4DA3-918B-33489DD0A1C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8" d="100"/>
          <a:sy n="98" d="100"/>
        </p:scale>
        <p:origin x="72" y="67"/>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83069993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Intro: name, title, clinic and locations, graduated from, areas of interest</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1" name="Shape 13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6" name="Shape 14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Shape 16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3" name="Shape 17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9" name="Shape 17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Shape 18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5" name="Shape 18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2" name="Shape 19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Shape 19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7" name="Shape 19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5" name="Shape 20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4" name="Shape 21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Shape 22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3" name="Shape 22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Shape 23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2" name="Shape 23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1" name="Shape 24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Shape 24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7" name="Shape 24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Shape 25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6" name="Shape 25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Shape 26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1" name="Shape 26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Shape 26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7" name="Shape 26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Shape 27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4" name="Shape 27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Shape 27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0" name="Shape 28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Shape 28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8" name="Shape 28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Shape 29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3" name="Shape 29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Anchors, screws, staples and arrows without extra portals limiting risk of infection</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Shape 29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9" name="Shape 29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Shape 30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5" name="Shape 30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Shape 31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1" name="Shape 31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Shape 31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7" name="Shape 31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Shape 32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3" name="Shape 32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Shape 32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9" name="Shape 32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Shape 33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5" name="Shape 3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Shape 34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1" name="Shape 34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Shape 34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6" name="Shape 34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Shape 35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2" name="Shape 3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Meniscla properites were recognized and respected</a:t>
            </a:r>
            <a:endParaRPr/>
          </a:p>
          <a:p>
            <a:pPr marL="0" lvl="0" indent="0">
              <a:spcBef>
                <a:spcPts val="0"/>
              </a:spcBef>
              <a:spcAft>
                <a:spcPts val="0"/>
              </a:spcAft>
              <a:buNone/>
            </a:pPr>
            <a:endParaRPr/>
          </a:p>
          <a:p>
            <a:pPr marL="0" lvl="0" indent="0">
              <a:spcBef>
                <a:spcPts val="0"/>
              </a:spcBef>
              <a:spcAft>
                <a:spcPts val="0"/>
              </a:spcAft>
              <a:buNone/>
            </a:pPr>
            <a:r>
              <a:rPr lang="en"/>
              <a:t>Who is a candidate for partial meniscectomy? Those with functional symptoms and tears in the inner free margin</a:t>
            </a:r>
            <a:endParaRPr/>
          </a:p>
          <a:p>
            <a:pPr marL="0" lvl="0" indent="0">
              <a:spcBef>
                <a:spcPts val="0"/>
              </a:spcBef>
              <a:spcAft>
                <a:spcPts val="0"/>
              </a:spcAft>
              <a:buNone/>
            </a:pPr>
            <a:endParaRPr/>
          </a:p>
          <a:p>
            <a:pPr marL="0" lvl="0" indent="0">
              <a:spcBef>
                <a:spcPts val="0"/>
              </a:spcBef>
              <a:spcAft>
                <a:spcPts val="0"/>
              </a:spcAft>
              <a:buNone/>
            </a:pPr>
            <a:r>
              <a:rPr lang="en"/>
              <a:t>50% is a lot of surface area lost between the two</a:t>
            </a:r>
            <a:endParaRPr/>
          </a:p>
          <a:p>
            <a:pPr marL="0" lvl="0" indent="0">
              <a:spcBef>
                <a:spcPts val="0"/>
              </a:spcBef>
              <a:spcAft>
                <a:spcPts val="0"/>
              </a:spcAft>
              <a:buNone/>
            </a:pPr>
            <a:endParaRPr/>
          </a:p>
          <a:p>
            <a:pPr marL="0" lvl="0" indent="0">
              <a:spcBef>
                <a:spcPts val="0"/>
              </a:spcBef>
              <a:spcAft>
                <a:spcPts val="0"/>
              </a:spcAft>
              <a:buNone/>
            </a:pPr>
            <a:r>
              <a:rPr lang="en"/>
              <a:t>20% shock lost - think of jumping, running, pivoting, cutting</a:t>
            </a:r>
            <a:endParaRPr/>
          </a:p>
          <a:p>
            <a:pPr marL="0" lvl="0" indent="0">
              <a:spcBef>
                <a:spcPts val="0"/>
              </a:spcBef>
              <a:spcAft>
                <a:spcPts val="0"/>
              </a:spcAft>
              <a:buNone/>
            </a:pPr>
            <a:endParaRPr/>
          </a:p>
          <a:p>
            <a:pPr marL="0" lvl="0" indent="0">
              <a:spcBef>
                <a:spcPts val="0"/>
              </a:spcBef>
              <a:spcAft>
                <a:spcPts val="0"/>
              </a:spcAft>
              <a:buNone/>
            </a:pPr>
            <a:r>
              <a:rPr lang="en"/>
              <a:t>Peak contact pressure increased results in increased articular damage and resultant OA</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Shape 35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8" name="Shape 35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Shape 36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64" name="Shape 36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Shape 36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0" name="Shape 3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Shape 37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6" name="Shape 37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Shape 38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7" name="Shape 38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Shape 39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3" name="Shape 39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7"/>
        <p:cNvGrpSpPr/>
        <p:nvPr/>
      </p:nvGrpSpPr>
      <p:grpSpPr>
        <a:xfrm>
          <a:off x="0" y="0"/>
          <a:ext cx="0" cy="0"/>
          <a:chOff x="0" y="0"/>
          <a:chExt cx="0" cy="0"/>
        </a:xfrm>
      </p:grpSpPr>
      <p:sp>
        <p:nvSpPr>
          <p:cNvPr id="398" name="Shape 39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9" name="Shape 39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06" name="Shape 40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Shape 4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12" name="Shape 41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6"/>
        <p:cNvGrpSpPr/>
        <p:nvPr/>
      </p:nvGrpSpPr>
      <p:grpSpPr>
        <a:xfrm>
          <a:off x="0" y="0"/>
          <a:ext cx="0" cy="0"/>
          <a:chOff x="0" y="0"/>
          <a:chExt cx="0" cy="0"/>
        </a:xfrm>
      </p:grpSpPr>
      <p:sp>
        <p:nvSpPr>
          <p:cNvPr id="417" name="Shape 4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18" name="Shape 41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2"/>
        <p:cNvGrpSpPr/>
        <p:nvPr/>
      </p:nvGrpSpPr>
      <p:grpSpPr>
        <a:xfrm>
          <a:off x="0" y="0"/>
          <a:ext cx="0" cy="0"/>
          <a:chOff x="0" y="0"/>
          <a:chExt cx="0" cy="0"/>
        </a:xfrm>
      </p:grpSpPr>
      <p:sp>
        <p:nvSpPr>
          <p:cNvPr id="423" name="Shape 42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24" name="Shape 42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Shape 43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2" name="Shape 43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6"/>
        <p:cNvGrpSpPr/>
        <p:nvPr/>
      </p:nvGrpSpPr>
      <p:grpSpPr>
        <a:xfrm>
          <a:off x="0" y="0"/>
          <a:ext cx="0" cy="0"/>
          <a:chOff x="0" y="0"/>
          <a:chExt cx="0" cy="0"/>
        </a:xfrm>
      </p:grpSpPr>
      <p:sp>
        <p:nvSpPr>
          <p:cNvPr id="437" name="Shape 43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8" name="Shape 43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1"/>
        <p:cNvGrpSpPr/>
        <p:nvPr/>
      </p:nvGrpSpPr>
      <p:grpSpPr>
        <a:xfrm>
          <a:off x="0" y="0"/>
          <a:ext cx="0" cy="0"/>
          <a:chOff x="0" y="0"/>
          <a:chExt cx="0" cy="0"/>
        </a:xfrm>
      </p:grpSpPr>
      <p:sp>
        <p:nvSpPr>
          <p:cNvPr id="442" name="Shape 44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3" name="Shape 44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7"/>
        <p:cNvGrpSpPr/>
        <p:nvPr/>
      </p:nvGrpSpPr>
      <p:grpSpPr>
        <a:xfrm>
          <a:off x="0" y="0"/>
          <a:ext cx="0" cy="0"/>
          <a:chOff x="0" y="0"/>
          <a:chExt cx="0" cy="0"/>
        </a:xfrm>
      </p:grpSpPr>
      <p:sp>
        <p:nvSpPr>
          <p:cNvPr id="448" name="Shape 44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9" name="Shape 44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Shape 45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55" name="Shape 45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8"/>
        <p:cNvGrpSpPr/>
        <p:nvPr/>
      </p:nvGrpSpPr>
      <p:grpSpPr>
        <a:xfrm>
          <a:off x="0" y="0"/>
          <a:ext cx="0" cy="0"/>
          <a:chOff x="0" y="0"/>
          <a:chExt cx="0" cy="0"/>
        </a:xfrm>
      </p:grpSpPr>
      <p:sp>
        <p:nvSpPr>
          <p:cNvPr id="459" name="Shape 45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60" name="Shape 4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6"/>
        <p:cNvGrpSpPr/>
        <p:nvPr/>
      </p:nvGrpSpPr>
      <p:grpSpPr>
        <a:xfrm>
          <a:off x="0" y="0"/>
          <a:ext cx="0" cy="0"/>
          <a:chOff x="0" y="0"/>
          <a:chExt cx="0" cy="0"/>
        </a:xfrm>
      </p:grpSpPr>
      <p:sp>
        <p:nvSpPr>
          <p:cNvPr id="467" name="Shape 46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68" name="Shape 46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p:cNvGrpSpPr/>
        <p:nvPr/>
      </p:nvGrpSpPr>
      <p:grpSpPr>
        <a:xfrm>
          <a:off x="0" y="0"/>
          <a:ext cx="0" cy="0"/>
          <a:chOff x="0" y="0"/>
          <a:chExt cx="0" cy="0"/>
        </a:xfrm>
      </p:grpSpPr>
      <p:sp>
        <p:nvSpPr>
          <p:cNvPr id="473" name="Shape 47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74" name="Shape 47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Shape 47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80" name="Shape 48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Shape 48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86" name="Shape 48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Shape 49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92" name="Shape 49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6"/>
        <p:cNvGrpSpPr/>
        <p:nvPr/>
      </p:nvGrpSpPr>
      <p:grpSpPr>
        <a:xfrm>
          <a:off x="0" y="0"/>
          <a:ext cx="0" cy="0"/>
          <a:chOff x="0" y="0"/>
          <a:chExt cx="0" cy="0"/>
        </a:xfrm>
      </p:grpSpPr>
      <p:sp>
        <p:nvSpPr>
          <p:cNvPr id="497" name="Shape 49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98" name="Shape 49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3"/>
        <p:cNvGrpSpPr/>
        <p:nvPr/>
      </p:nvGrpSpPr>
      <p:grpSpPr>
        <a:xfrm>
          <a:off x="0" y="0"/>
          <a:ext cx="0" cy="0"/>
          <a:chOff x="0" y="0"/>
          <a:chExt cx="0" cy="0"/>
        </a:xfrm>
      </p:grpSpPr>
      <p:sp>
        <p:nvSpPr>
          <p:cNvPr id="504" name="Shape 50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5" name="Shape 50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9"/>
        <p:cNvGrpSpPr/>
        <p:nvPr/>
      </p:nvGrpSpPr>
      <p:grpSpPr>
        <a:xfrm>
          <a:off x="0" y="0"/>
          <a:ext cx="0" cy="0"/>
          <a:chOff x="0" y="0"/>
          <a:chExt cx="0" cy="0"/>
        </a:xfrm>
      </p:grpSpPr>
      <p:sp>
        <p:nvSpPr>
          <p:cNvPr id="510" name="Shape 51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11" name="Shape 51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5"/>
        <p:cNvGrpSpPr/>
        <p:nvPr/>
      </p:nvGrpSpPr>
      <p:grpSpPr>
        <a:xfrm>
          <a:off x="0" y="0"/>
          <a:ext cx="0" cy="0"/>
          <a:chOff x="0" y="0"/>
          <a:chExt cx="0" cy="0"/>
        </a:xfrm>
      </p:grpSpPr>
      <p:sp>
        <p:nvSpPr>
          <p:cNvPr id="516" name="Shape 51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17" name="Shape 51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Shape 52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3" name="Shape 52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8"/>
        <p:cNvGrpSpPr/>
        <p:nvPr/>
      </p:nvGrpSpPr>
      <p:grpSpPr>
        <a:xfrm>
          <a:off x="0" y="0"/>
          <a:ext cx="0" cy="0"/>
          <a:chOff x="0" y="0"/>
          <a:chExt cx="0" cy="0"/>
        </a:xfrm>
      </p:grpSpPr>
      <p:sp>
        <p:nvSpPr>
          <p:cNvPr id="529" name="Shape 52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0" name="Shape 53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4"/>
        <p:cNvGrpSpPr/>
        <p:nvPr/>
      </p:nvGrpSpPr>
      <p:grpSpPr>
        <a:xfrm>
          <a:off x="0" y="0"/>
          <a:ext cx="0" cy="0"/>
          <a:chOff x="0" y="0"/>
          <a:chExt cx="0" cy="0"/>
        </a:xfrm>
      </p:grpSpPr>
      <p:sp>
        <p:nvSpPr>
          <p:cNvPr id="535" name="Shape 53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6" name="Shape 53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0"/>
        <p:cNvGrpSpPr/>
        <p:nvPr/>
      </p:nvGrpSpPr>
      <p:grpSpPr>
        <a:xfrm>
          <a:off x="0" y="0"/>
          <a:ext cx="0" cy="0"/>
          <a:chOff x="0" y="0"/>
          <a:chExt cx="0" cy="0"/>
        </a:xfrm>
      </p:grpSpPr>
      <p:sp>
        <p:nvSpPr>
          <p:cNvPr id="541" name="Shape 54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2" name="Shape 54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6"/>
        <p:cNvGrpSpPr/>
        <p:nvPr/>
      </p:nvGrpSpPr>
      <p:grpSpPr>
        <a:xfrm>
          <a:off x="0" y="0"/>
          <a:ext cx="0" cy="0"/>
          <a:chOff x="0" y="0"/>
          <a:chExt cx="0" cy="0"/>
        </a:xfrm>
      </p:grpSpPr>
      <p:sp>
        <p:nvSpPr>
          <p:cNvPr id="547" name="Shape 54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8" name="Shape 54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spcBef>
                <a:spcPts val="0"/>
              </a:spcBef>
              <a:buNone/>
              <a:defRPr sz="1000">
                <a:solidFill>
                  <a:schemeClr val="dk2"/>
                </a:solidFill>
              </a:defRPr>
            </a:lvl1pPr>
            <a:lvl2pPr lvl="1" algn="r">
              <a:spcBef>
                <a:spcPts val="0"/>
              </a:spcBef>
              <a:buNone/>
              <a:defRPr sz="1000">
                <a:solidFill>
                  <a:schemeClr val="dk2"/>
                </a:solidFill>
              </a:defRPr>
            </a:lvl2pPr>
            <a:lvl3pPr lvl="2" algn="r">
              <a:spcBef>
                <a:spcPts val="0"/>
              </a:spcBef>
              <a:buNone/>
              <a:defRPr sz="1000">
                <a:solidFill>
                  <a:schemeClr val="dk2"/>
                </a:solidFill>
              </a:defRPr>
            </a:lvl3pPr>
            <a:lvl4pPr lvl="3" algn="r">
              <a:spcBef>
                <a:spcPts val="0"/>
              </a:spcBef>
              <a:buNone/>
              <a:defRPr sz="1000">
                <a:solidFill>
                  <a:schemeClr val="dk2"/>
                </a:solidFill>
              </a:defRPr>
            </a:lvl4pPr>
            <a:lvl5pPr lvl="4" algn="r">
              <a:spcBef>
                <a:spcPts val="0"/>
              </a:spcBef>
              <a:buNone/>
              <a:defRPr sz="1000">
                <a:solidFill>
                  <a:schemeClr val="dk2"/>
                </a:solidFill>
              </a:defRPr>
            </a:lvl5pPr>
            <a:lvl6pPr lvl="5" algn="r">
              <a:spcBef>
                <a:spcPts val="0"/>
              </a:spcBef>
              <a:buNone/>
              <a:defRPr sz="1000">
                <a:solidFill>
                  <a:schemeClr val="dk2"/>
                </a:solidFill>
              </a:defRPr>
            </a:lvl6pPr>
            <a:lvl7pPr lvl="6" algn="r">
              <a:spcBef>
                <a:spcPts val="0"/>
              </a:spcBef>
              <a:buNone/>
              <a:defRPr sz="1000">
                <a:solidFill>
                  <a:schemeClr val="dk2"/>
                </a:solidFill>
              </a:defRPr>
            </a:lvl7pPr>
            <a:lvl8pPr lvl="7" algn="r">
              <a:spcBef>
                <a:spcPts val="0"/>
              </a:spcBef>
              <a:buNone/>
              <a:defRPr sz="1000">
                <a:solidFill>
                  <a:schemeClr val="dk2"/>
                </a:solidFill>
              </a:defRPr>
            </a:lvl8pPr>
            <a:lvl9pPr lvl="8" algn="r">
              <a:spcBef>
                <a:spcPts val="0"/>
              </a:spcBef>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spd="slow">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3" Type="http://schemas.openxmlformats.org/officeDocument/2006/relationships/hyperlink" Target="https://www.physio-pedia.com/Meniscal_Lesions" TargetMode="External"/><Relationship Id="rId7" Type="http://schemas.openxmlformats.org/officeDocument/2006/relationships/hyperlink" Target="https://www.physio-pedia.com/Diagnostic_Imaging_of_the_Knee_for_Physical_Therapists" TargetMode="External"/><Relationship Id="rId2" Type="http://schemas.openxmlformats.org/officeDocument/2006/relationships/notesSlide" Target="../notesSlides/notesSlide68.xml"/><Relationship Id="rId1" Type="http://schemas.openxmlformats.org/officeDocument/2006/relationships/slideLayout" Target="../slideLayouts/slideLayout3.xml"/><Relationship Id="rId6" Type="http://schemas.openxmlformats.org/officeDocument/2006/relationships/hyperlink" Target="https://www.physio-pedia.com/Meniscal_Repair" TargetMode="External"/><Relationship Id="rId5" Type="http://schemas.openxmlformats.org/officeDocument/2006/relationships/hyperlink" Target="https://www.physio-pedia.com/Lateral_meniscus" TargetMode="External"/><Relationship Id="rId4" Type="http://schemas.openxmlformats.org/officeDocument/2006/relationships/hyperlink" Target="https://www.physio-pedia.com/Medial_meniscus"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www.arthrex.com/knee/meniscal-tear-deficiency/?types=vid,ani&amp;locales=en&amp;taxonomy=meniscal_tear_deficiency&amp;time=0&amp;sort=relevance" TargetMode="External"/><Relationship Id="rId2" Type="http://schemas.openxmlformats.org/officeDocument/2006/relationships/notesSlide" Target="../notesSlides/notesSlide69.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0" y="31679"/>
            <a:ext cx="8520600" cy="26829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sz="4400" dirty="0"/>
              <a:t>The Meniscus: Injuries, Management and Interventions in Rehabilitation</a:t>
            </a:r>
            <a:endParaRPr sz="4400" dirty="0"/>
          </a:p>
        </p:txBody>
      </p:sp>
      <p:sp>
        <p:nvSpPr>
          <p:cNvPr id="55" name="Shape 55"/>
          <p:cNvSpPr txBox="1">
            <a:spLocks noGrp="1"/>
          </p:cNvSpPr>
          <p:nvPr>
            <p:ph type="subTitle" idx="1"/>
          </p:nvPr>
        </p:nvSpPr>
        <p:spPr>
          <a:xfrm>
            <a:off x="311700" y="3561268"/>
            <a:ext cx="8520600" cy="14439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Zac Snow PT, DPT</a:t>
            </a:r>
            <a:endParaRPr dirty="0"/>
          </a:p>
          <a:p>
            <a:pPr marL="0" lvl="0" indent="0">
              <a:spcBef>
                <a:spcPts val="0"/>
              </a:spcBef>
              <a:spcAft>
                <a:spcPts val="0"/>
              </a:spcAft>
              <a:buNone/>
            </a:pPr>
            <a:r>
              <a:rPr lang="en" sz="1400" dirty="0"/>
              <a:t>Director of Rehabilitation</a:t>
            </a:r>
            <a:endParaRPr sz="1400" dirty="0"/>
          </a:p>
          <a:p>
            <a:pPr marL="0" lvl="0" indent="0">
              <a:spcBef>
                <a:spcPts val="0"/>
              </a:spcBef>
              <a:spcAft>
                <a:spcPts val="0"/>
              </a:spcAft>
              <a:buNone/>
            </a:pPr>
            <a:r>
              <a:rPr lang="en" sz="1400" dirty="0"/>
              <a:t>Advanced Orthopaedic Specialists powered by Incite Rehab</a:t>
            </a:r>
            <a:endParaRPr sz="1400" dirty="0"/>
          </a:p>
          <a:p>
            <a:pPr marL="0" lvl="0" indent="0">
              <a:spcBef>
                <a:spcPts val="0"/>
              </a:spcBef>
              <a:spcAft>
                <a:spcPts val="0"/>
              </a:spcAft>
              <a:buNone/>
            </a:pPr>
            <a:r>
              <a:rPr lang="en" sz="1400" dirty="0"/>
              <a:t>Fayetteville &amp; Rogers, Arkansas</a:t>
            </a:r>
            <a:endParaRPr sz="1400" dirty="0"/>
          </a:p>
        </p:txBody>
      </p:sp>
      <p:sp>
        <p:nvSpPr>
          <p:cNvPr id="2" name="TextBox 1"/>
          <p:cNvSpPr txBox="1"/>
          <p:nvPr/>
        </p:nvSpPr>
        <p:spPr>
          <a:xfrm>
            <a:off x="2317334" y="2725718"/>
            <a:ext cx="4512116" cy="584776"/>
          </a:xfrm>
          <a:prstGeom prst="rect">
            <a:avLst/>
          </a:prstGeom>
          <a:noFill/>
        </p:spPr>
        <p:txBody>
          <a:bodyPr wrap="square" rtlCol="0">
            <a:spAutoFit/>
          </a:bodyPr>
          <a:lstStyle/>
          <a:p>
            <a:pPr algn="ctr"/>
            <a:r>
              <a:rPr lang="en-US" sz="1600" dirty="0" smtClean="0">
                <a:solidFill>
                  <a:schemeClr val="bg2">
                    <a:lumMod val="50000"/>
                  </a:schemeClr>
                </a:solidFill>
              </a:rPr>
              <a:t>2018 Razorback Sports Medicine Symposium</a:t>
            </a:r>
          </a:p>
          <a:p>
            <a:pPr algn="ctr"/>
            <a:r>
              <a:rPr lang="en-US" sz="1600" dirty="0" smtClean="0">
                <a:solidFill>
                  <a:schemeClr val="bg2">
                    <a:lumMod val="50000"/>
                  </a:schemeClr>
                </a:solidFill>
              </a:rPr>
              <a:t>Saturday, February 24th</a:t>
            </a:r>
            <a:endParaRPr lang="en-US" sz="1600" dirty="0">
              <a:solidFill>
                <a:schemeClr val="bg2">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Shape 13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Related Anatomy</a:t>
            </a:r>
            <a:endParaRPr/>
          </a:p>
        </p:txBody>
      </p:sp>
      <p:sp>
        <p:nvSpPr>
          <p:cNvPr id="134" name="Shape 134"/>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Collateral Ligaments</a:t>
            </a:r>
            <a:endParaRPr/>
          </a:p>
          <a:p>
            <a:pPr marL="0" lvl="0" indent="0">
              <a:spcBef>
                <a:spcPts val="0"/>
              </a:spcBef>
              <a:spcAft>
                <a:spcPts val="0"/>
              </a:spcAft>
              <a:buNone/>
            </a:pPr>
            <a:r>
              <a:rPr lang="en"/>
              <a:t>Cruciate Ligaments</a:t>
            </a:r>
            <a:endParaRPr/>
          </a:p>
          <a:p>
            <a:pPr marL="0" lvl="0" indent="0">
              <a:spcBef>
                <a:spcPts val="0"/>
              </a:spcBef>
              <a:spcAft>
                <a:spcPts val="0"/>
              </a:spcAft>
              <a:buNone/>
            </a:pPr>
            <a:r>
              <a:rPr lang="en"/>
              <a:t>Synovium</a:t>
            </a:r>
            <a:endParaRPr/>
          </a:p>
          <a:p>
            <a:pPr marL="0" lvl="0" indent="0">
              <a:spcBef>
                <a:spcPts val="0"/>
              </a:spcBef>
              <a:spcAft>
                <a:spcPts val="0"/>
              </a:spcAft>
              <a:buNone/>
            </a:pPr>
            <a:r>
              <a:rPr lang="en"/>
              <a:t>“Hoop” Stress Principle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311700" y="445025"/>
            <a:ext cx="8520600" cy="1103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2600"/>
              <a:t>Related Anatomical Structures - Collateral Ligaments</a:t>
            </a:r>
            <a:endParaRPr sz="2600"/>
          </a:p>
        </p:txBody>
      </p:sp>
      <p:sp>
        <p:nvSpPr>
          <p:cNvPr id="140" name="Shape 140"/>
          <p:cNvSpPr txBox="1">
            <a:spLocks noGrp="1"/>
          </p:cNvSpPr>
          <p:nvPr>
            <p:ph type="body" idx="1"/>
          </p:nvPr>
        </p:nvSpPr>
        <p:spPr>
          <a:xfrm>
            <a:off x="311700" y="1147900"/>
            <a:ext cx="5128500" cy="4081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solidFill>
                  <a:srgbClr val="434343"/>
                </a:solidFill>
              </a:rPr>
              <a:t>Medial Collateral Ligament (MCL)</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Origin: proximal medial femoral condyle</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Insertion: distal medial tibial plateau</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Resists valgus forces</a:t>
            </a:r>
            <a:endParaRPr>
              <a:solidFill>
                <a:srgbClr val="434343"/>
              </a:solidFill>
            </a:endParaRPr>
          </a:p>
          <a:p>
            <a:pPr marL="457200" lvl="0" indent="-342900">
              <a:spcBef>
                <a:spcPts val="0"/>
              </a:spcBef>
              <a:spcAft>
                <a:spcPts val="0"/>
              </a:spcAft>
              <a:buClr>
                <a:srgbClr val="434343"/>
              </a:buClr>
              <a:buSzPts val="1800"/>
              <a:buChar char="●"/>
            </a:pPr>
            <a:r>
              <a:rPr lang="en">
                <a:solidFill>
                  <a:srgbClr val="434343"/>
                </a:solidFill>
              </a:rPr>
              <a:t>Shares fibers with medial meniscus</a:t>
            </a:r>
            <a:endParaRPr>
              <a:solidFill>
                <a:srgbClr val="434343"/>
              </a:solidFill>
            </a:endParaRPr>
          </a:p>
          <a:p>
            <a:pPr marL="0" lvl="0" indent="0">
              <a:spcBef>
                <a:spcPts val="1600"/>
              </a:spcBef>
              <a:spcAft>
                <a:spcPts val="0"/>
              </a:spcAft>
              <a:buNone/>
            </a:pPr>
            <a:r>
              <a:rPr lang="en">
                <a:solidFill>
                  <a:srgbClr val="434343"/>
                </a:solidFill>
              </a:rPr>
              <a:t>Lateral Collateral Ligament (LCL)</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Origin: proximal lateral femoral condyle</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Insertion: distal fibular head</a:t>
            </a:r>
            <a:endParaRPr>
              <a:solidFill>
                <a:srgbClr val="434343"/>
              </a:solidFill>
            </a:endParaRPr>
          </a:p>
          <a:p>
            <a:pPr marL="457200" lvl="0" indent="-342900">
              <a:spcBef>
                <a:spcPts val="0"/>
              </a:spcBef>
              <a:spcAft>
                <a:spcPts val="0"/>
              </a:spcAft>
              <a:buClr>
                <a:srgbClr val="434343"/>
              </a:buClr>
              <a:buSzPts val="1800"/>
              <a:buChar char="●"/>
            </a:pPr>
            <a:r>
              <a:rPr lang="en">
                <a:solidFill>
                  <a:srgbClr val="434343"/>
                </a:solidFill>
              </a:rPr>
              <a:t>Part of the posteriolateral corner due to oblique orientation</a:t>
            </a:r>
            <a:endParaRPr>
              <a:solidFill>
                <a:srgbClr val="434343"/>
              </a:solidFill>
            </a:endParaRPr>
          </a:p>
          <a:p>
            <a:pPr marL="0" lvl="0" indent="0">
              <a:spcBef>
                <a:spcPts val="1600"/>
              </a:spcBef>
              <a:spcAft>
                <a:spcPts val="1600"/>
              </a:spcAft>
              <a:buNone/>
            </a:pPr>
            <a:endParaRPr/>
          </a:p>
        </p:txBody>
      </p:sp>
      <p:pic>
        <p:nvPicPr>
          <p:cNvPr id="141" name="Shape 141"/>
          <p:cNvPicPr preferRelativeResize="0"/>
          <p:nvPr/>
        </p:nvPicPr>
        <p:blipFill>
          <a:blip r:embed="rId3">
            <a:alphaModFix/>
          </a:blip>
          <a:stretch>
            <a:fillRect/>
          </a:stretch>
        </p:blipFill>
        <p:spPr>
          <a:xfrm>
            <a:off x="5440200" y="1300300"/>
            <a:ext cx="3397625" cy="3843200"/>
          </a:xfrm>
          <a:prstGeom prst="rect">
            <a:avLst/>
          </a:prstGeom>
          <a:noFill/>
          <a:ln>
            <a:noFill/>
          </a:ln>
        </p:spPr>
      </p:pic>
      <p:sp>
        <p:nvSpPr>
          <p:cNvPr id="142" name="Shape 142"/>
          <p:cNvSpPr/>
          <p:nvPr/>
        </p:nvSpPr>
        <p:spPr>
          <a:xfrm>
            <a:off x="5192975" y="2757200"/>
            <a:ext cx="1298100" cy="865500"/>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3" name="Shape 143"/>
          <p:cNvSpPr/>
          <p:nvPr/>
        </p:nvSpPr>
        <p:spPr>
          <a:xfrm>
            <a:off x="7801800" y="2930300"/>
            <a:ext cx="1261200" cy="902700"/>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Related Anatomical Structures - Cruciate Ligaments</a:t>
            </a:r>
            <a:endParaRPr/>
          </a:p>
        </p:txBody>
      </p:sp>
      <p:sp>
        <p:nvSpPr>
          <p:cNvPr id="149" name="Shape 149"/>
          <p:cNvSpPr txBox="1">
            <a:spLocks noGrp="1"/>
          </p:cNvSpPr>
          <p:nvPr>
            <p:ph type="body" idx="1"/>
          </p:nvPr>
        </p:nvSpPr>
        <p:spPr>
          <a:xfrm>
            <a:off x="311700" y="1076275"/>
            <a:ext cx="42879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600">
                <a:solidFill>
                  <a:srgbClr val="434343"/>
                </a:solidFill>
              </a:rPr>
              <a:t>Anterior Cruciate Ligament (ACL)</a:t>
            </a:r>
            <a:endParaRPr sz="1600">
              <a:solidFill>
                <a:srgbClr val="434343"/>
              </a:solidFill>
            </a:endParaRPr>
          </a:p>
          <a:p>
            <a:pPr marL="457200" lvl="0" indent="-330200" rtl="0">
              <a:spcBef>
                <a:spcPts val="0"/>
              </a:spcBef>
              <a:spcAft>
                <a:spcPts val="0"/>
              </a:spcAft>
              <a:buClr>
                <a:srgbClr val="434343"/>
              </a:buClr>
              <a:buSzPts val="1600"/>
              <a:buChar char="●"/>
            </a:pPr>
            <a:r>
              <a:rPr lang="en" sz="1600">
                <a:solidFill>
                  <a:srgbClr val="434343"/>
                </a:solidFill>
              </a:rPr>
              <a:t>2 bundles: anteriomedial and posteriolateral</a:t>
            </a:r>
            <a:endParaRPr sz="1600">
              <a:solidFill>
                <a:srgbClr val="434343"/>
              </a:solidFill>
            </a:endParaRPr>
          </a:p>
          <a:p>
            <a:pPr marL="457200" lvl="0" indent="-330200" rtl="0">
              <a:spcBef>
                <a:spcPts val="0"/>
              </a:spcBef>
              <a:spcAft>
                <a:spcPts val="0"/>
              </a:spcAft>
              <a:buClr>
                <a:srgbClr val="434343"/>
              </a:buClr>
              <a:buSzPts val="1600"/>
              <a:buChar char="●"/>
            </a:pPr>
            <a:r>
              <a:rPr lang="en" sz="1600">
                <a:solidFill>
                  <a:srgbClr val="434343"/>
                </a:solidFill>
              </a:rPr>
              <a:t>Origin: distal medial wall of the lateral femoral condyle</a:t>
            </a:r>
            <a:endParaRPr sz="1600">
              <a:solidFill>
                <a:srgbClr val="434343"/>
              </a:solidFill>
            </a:endParaRPr>
          </a:p>
          <a:p>
            <a:pPr marL="457200" lvl="0" indent="-330200" rtl="0">
              <a:spcBef>
                <a:spcPts val="0"/>
              </a:spcBef>
              <a:spcAft>
                <a:spcPts val="0"/>
              </a:spcAft>
              <a:buClr>
                <a:srgbClr val="434343"/>
              </a:buClr>
              <a:buSzPts val="1600"/>
              <a:buChar char="●"/>
            </a:pPr>
            <a:r>
              <a:rPr lang="en" sz="1600">
                <a:solidFill>
                  <a:srgbClr val="434343"/>
                </a:solidFill>
              </a:rPr>
              <a:t>Insertion: tibial plateau (respectively)</a:t>
            </a:r>
            <a:endParaRPr sz="1600">
              <a:solidFill>
                <a:srgbClr val="434343"/>
              </a:solidFill>
            </a:endParaRPr>
          </a:p>
          <a:p>
            <a:pPr marL="457200" lvl="0" indent="-330200">
              <a:spcBef>
                <a:spcPts val="0"/>
              </a:spcBef>
              <a:spcAft>
                <a:spcPts val="0"/>
              </a:spcAft>
              <a:buClr>
                <a:srgbClr val="434343"/>
              </a:buClr>
              <a:buSzPts val="1600"/>
              <a:buChar char="●"/>
            </a:pPr>
            <a:r>
              <a:rPr lang="en" sz="1600">
                <a:solidFill>
                  <a:srgbClr val="434343"/>
                </a:solidFill>
              </a:rPr>
              <a:t>Shares anterior fibers with anterior horn of the lateral meniscus</a:t>
            </a:r>
            <a:endParaRPr sz="1600">
              <a:solidFill>
                <a:srgbClr val="434343"/>
              </a:solidFill>
            </a:endParaRPr>
          </a:p>
          <a:p>
            <a:pPr marL="0" lvl="0" indent="0">
              <a:spcBef>
                <a:spcPts val="1600"/>
              </a:spcBef>
              <a:spcAft>
                <a:spcPts val="0"/>
              </a:spcAft>
              <a:buNone/>
            </a:pPr>
            <a:r>
              <a:rPr lang="en" sz="1600">
                <a:solidFill>
                  <a:srgbClr val="434343"/>
                </a:solidFill>
              </a:rPr>
              <a:t>Posterior Cruciate Ligament (PCL)</a:t>
            </a:r>
            <a:endParaRPr sz="1600">
              <a:solidFill>
                <a:srgbClr val="434343"/>
              </a:solidFill>
            </a:endParaRPr>
          </a:p>
          <a:p>
            <a:pPr marL="457200" lvl="0" indent="-330200" rtl="0">
              <a:spcBef>
                <a:spcPts val="0"/>
              </a:spcBef>
              <a:spcAft>
                <a:spcPts val="0"/>
              </a:spcAft>
              <a:buClr>
                <a:srgbClr val="434343"/>
              </a:buClr>
              <a:buSzPts val="1600"/>
              <a:buChar char="●"/>
            </a:pPr>
            <a:r>
              <a:rPr lang="en" sz="1600">
                <a:solidFill>
                  <a:srgbClr val="434343"/>
                </a:solidFill>
              </a:rPr>
              <a:t>Origin: posteriolateral medial femoral condyle</a:t>
            </a:r>
            <a:endParaRPr sz="1600">
              <a:solidFill>
                <a:srgbClr val="434343"/>
              </a:solidFill>
            </a:endParaRPr>
          </a:p>
          <a:p>
            <a:pPr marL="457200" lvl="0" indent="-330200">
              <a:spcBef>
                <a:spcPts val="0"/>
              </a:spcBef>
              <a:spcAft>
                <a:spcPts val="0"/>
              </a:spcAft>
              <a:buClr>
                <a:srgbClr val="434343"/>
              </a:buClr>
              <a:buSzPts val="1600"/>
              <a:buChar char="●"/>
            </a:pPr>
            <a:r>
              <a:rPr lang="en" sz="1600">
                <a:solidFill>
                  <a:srgbClr val="434343"/>
                </a:solidFill>
              </a:rPr>
              <a:t>Insertion: posteriolateral on the tibial plateau</a:t>
            </a:r>
            <a:endParaRPr sz="1600">
              <a:solidFill>
                <a:srgbClr val="434343"/>
              </a:solidFill>
            </a:endParaRPr>
          </a:p>
        </p:txBody>
      </p:sp>
      <p:pic>
        <p:nvPicPr>
          <p:cNvPr id="150" name="Shape 150"/>
          <p:cNvPicPr preferRelativeResize="0"/>
          <p:nvPr/>
        </p:nvPicPr>
        <p:blipFill>
          <a:blip r:embed="rId3">
            <a:alphaModFix/>
          </a:blip>
          <a:stretch>
            <a:fillRect/>
          </a:stretch>
        </p:blipFill>
        <p:spPr>
          <a:xfrm>
            <a:off x="4599600" y="1175900"/>
            <a:ext cx="4544401" cy="3392975"/>
          </a:xfrm>
          <a:prstGeom prst="rect">
            <a:avLst/>
          </a:prstGeom>
          <a:noFill/>
          <a:ln>
            <a:noFill/>
          </a:ln>
        </p:spPr>
      </p:pic>
      <p:sp>
        <p:nvSpPr>
          <p:cNvPr id="151" name="Shape 151"/>
          <p:cNvSpPr/>
          <p:nvPr/>
        </p:nvSpPr>
        <p:spPr>
          <a:xfrm>
            <a:off x="5934800" y="1520800"/>
            <a:ext cx="1570200" cy="309000"/>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2" name="Shape 152"/>
          <p:cNvSpPr/>
          <p:nvPr/>
        </p:nvSpPr>
        <p:spPr>
          <a:xfrm>
            <a:off x="6849750" y="4166725"/>
            <a:ext cx="1483800" cy="296700"/>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3" name="Shape 153"/>
          <p:cNvSpPr txBox="1"/>
          <p:nvPr/>
        </p:nvSpPr>
        <p:spPr>
          <a:xfrm>
            <a:off x="5452600" y="4698400"/>
            <a:ext cx="3622800" cy="246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54" name="Shape 154"/>
          <p:cNvSpPr txBox="1"/>
          <p:nvPr/>
        </p:nvSpPr>
        <p:spPr>
          <a:xfrm>
            <a:off x="5060400" y="4556200"/>
            <a:ext cx="3622800" cy="3090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sz="600"/>
              <a:t>http://boneandspine.com/meniscus-anatomy-function-and-significance/</a:t>
            </a:r>
            <a:endParaRPr sz="6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Related Anatomical Structures - Synovium</a:t>
            </a:r>
            <a:endParaRPr/>
          </a:p>
        </p:txBody>
      </p:sp>
      <p:sp>
        <p:nvSpPr>
          <p:cNvPr id="160" name="Shape 160"/>
          <p:cNvSpPr txBox="1">
            <a:spLocks noGrp="1"/>
          </p:cNvSpPr>
          <p:nvPr>
            <p:ph type="body" idx="1"/>
          </p:nvPr>
        </p:nvSpPr>
        <p:spPr>
          <a:xfrm>
            <a:off x="311700" y="1152475"/>
            <a:ext cx="39630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solidFill>
                  <a:srgbClr val="434343"/>
                </a:solidFill>
              </a:rPr>
              <a:t>Knee Joint Synovium</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Soft tissue capsule</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Retains synovial fluid</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Provides lubrication</a:t>
            </a:r>
            <a:endParaRPr>
              <a:solidFill>
                <a:srgbClr val="434343"/>
              </a:solidFill>
            </a:endParaRPr>
          </a:p>
          <a:p>
            <a:pPr marL="457200" lvl="0" indent="-342900">
              <a:spcBef>
                <a:spcPts val="0"/>
              </a:spcBef>
              <a:spcAft>
                <a:spcPts val="0"/>
              </a:spcAft>
              <a:buClr>
                <a:srgbClr val="434343"/>
              </a:buClr>
              <a:buSzPts val="1800"/>
              <a:buChar char="●"/>
            </a:pPr>
            <a:r>
              <a:rPr lang="en">
                <a:solidFill>
                  <a:srgbClr val="434343"/>
                </a:solidFill>
              </a:rPr>
              <a:t>Nourishes menisci</a:t>
            </a:r>
            <a:endParaRPr>
              <a:solidFill>
                <a:srgbClr val="434343"/>
              </a:solidFill>
            </a:endParaRPr>
          </a:p>
        </p:txBody>
      </p:sp>
      <p:pic>
        <p:nvPicPr>
          <p:cNvPr id="161" name="Shape 161"/>
          <p:cNvPicPr preferRelativeResize="0"/>
          <p:nvPr/>
        </p:nvPicPr>
        <p:blipFill>
          <a:blip r:embed="rId3">
            <a:alphaModFix/>
          </a:blip>
          <a:stretch>
            <a:fillRect/>
          </a:stretch>
        </p:blipFill>
        <p:spPr>
          <a:xfrm>
            <a:off x="4427100" y="1170125"/>
            <a:ext cx="3431119" cy="3398750"/>
          </a:xfrm>
          <a:prstGeom prst="rect">
            <a:avLst/>
          </a:prstGeom>
          <a:noFill/>
          <a:ln>
            <a:noFill/>
          </a:ln>
        </p:spPr>
      </p:pic>
      <p:sp>
        <p:nvSpPr>
          <p:cNvPr id="162" name="Shape 162"/>
          <p:cNvSpPr txBox="1"/>
          <p:nvPr/>
        </p:nvSpPr>
        <p:spPr>
          <a:xfrm>
            <a:off x="4723050" y="4568875"/>
            <a:ext cx="3963000" cy="2802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sz="600"/>
              <a:t>http://aspiruslibrary.org/pictures/grey/kneejoint.gif</a:t>
            </a:r>
            <a:endParaRPr sz="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265500" y="46025"/>
            <a:ext cx="4045200" cy="1482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sz="3600"/>
              <a:t>“Hoop” Stress Principle</a:t>
            </a:r>
            <a:endParaRPr sz="3600"/>
          </a:p>
        </p:txBody>
      </p:sp>
      <p:sp>
        <p:nvSpPr>
          <p:cNvPr id="168" name="Shape 168"/>
          <p:cNvSpPr txBox="1">
            <a:spLocks noGrp="1"/>
          </p:cNvSpPr>
          <p:nvPr>
            <p:ph type="subTitle" idx="1"/>
          </p:nvPr>
        </p:nvSpPr>
        <p:spPr>
          <a:xfrm>
            <a:off x="189300" y="1452125"/>
            <a:ext cx="4045200" cy="3237000"/>
          </a:xfrm>
          <a:prstGeom prst="rect">
            <a:avLst/>
          </a:prstGeom>
        </p:spPr>
        <p:txBody>
          <a:bodyPr spcFirstLastPara="1" wrap="square" lIns="91425" tIns="91425" rIns="91425" bIns="91425" anchor="t" anchorCtr="0">
            <a:noAutofit/>
          </a:bodyPr>
          <a:lstStyle/>
          <a:p>
            <a:pPr marL="457200" lvl="0" indent="-317500" algn="l" rtl="0">
              <a:spcBef>
                <a:spcPts val="0"/>
              </a:spcBef>
              <a:spcAft>
                <a:spcPts val="0"/>
              </a:spcAft>
              <a:buClr>
                <a:srgbClr val="434343"/>
              </a:buClr>
              <a:buSzPts val="1400"/>
              <a:buChar char="●"/>
            </a:pPr>
            <a:r>
              <a:rPr lang="en" sz="1400">
                <a:solidFill>
                  <a:srgbClr val="434343"/>
                </a:solidFill>
              </a:rPr>
              <a:t>Weightbearing produces axial forces </a:t>
            </a:r>
            <a:endParaRPr sz="1400">
              <a:solidFill>
                <a:srgbClr val="434343"/>
              </a:solidFill>
            </a:endParaRPr>
          </a:p>
          <a:p>
            <a:pPr marL="457200" lvl="0" indent="-317500" algn="l" rtl="0">
              <a:spcBef>
                <a:spcPts val="0"/>
              </a:spcBef>
              <a:spcAft>
                <a:spcPts val="0"/>
              </a:spcAft>
              <a:buClr>
                <a:srgbClr val="434343"/>
              </a:buClr>
              <a:buSzPts val="1400"/>
              <a:buChar char="●"/>
            </a:pPr>
            <a:r>
              <a:rPr lang="en" sz="1400">
                <a:solidFill>
                  <a:srgbClr val="434343"/>
                </a:solidFill>
              </a:rPr>
              <a:t>Meniscal compression results in circumferential (hoop) stress</a:t>
            </a:r>
            <a:endParaRPr sz="1400">
              <a:solidFill>
                <a:srgbClr val="434343"/>
              </a:solidFill>
            </a:endParaRPr>
          </a:p>
          <a:p>
            <a:pPr marL="457200" lvl="0" indent="-317500" algn="l" rtl="0">
              <a:spcBef>
                <a:spcPts val="0"/>
              </a:spcBef>
              <a:spcAft>
                <a:spcPts val="0"/>
              </a:spcAft>
              <a:buClr>
                <a:srgbClr val="434343"/>
              </a:buClr>
              <a:buSzPts val="1400"/>
              <a:buChar char="●"/>
            </a:pPr>
            <a:r>
              <a:rPr lang="en" sz="1400">
                <a:solidFill>
                  <a:srgbClr val="434343"/>
                </a:solidFill>
              </a:rPr>
              <a:t>Axial forces are converted to tensile stress along circumferential collagen fibers</a:t>
            </a:r>
            <a:endParaRPr sz="1400">
              <a:solidFill>
                <a:srgbClr val="434343"/>
              </a:solidFill>
            </a:endParaRPr>
          </a:p>
          <a:p>
            <a:pPr marL="0" lvl="0" indent="0" algn="l" rtl="0">
              <a:spcBef>
                <a:spcPts val="0"/>
              </a:spcBef>
              <a:spcAft>
                <a:spcPts val="0"/>
              </a:spcAft>
              <a:buNone/>
            </a:pPr>
            <a:endParaRPr sz="1400">
              <a:solidFill>
                <a:srgbClr val="434343"/>
              </a:solidFill>
            </a:endParaRPr>
          </a:p>
          <a:p>
            <a:pPr marL="0" lvl="0" indent="0" algn="l" rtl="0">
              <a:spcBef>
                <a:spcPts val="0"/>
              </a:spcBef>
              <a:spcAft>
                <a:spcPts val="0"/>
              </a:spcAft>
              <a:buNone/>
            </a:pPr>
            <a:r>
              <a:rPr lang="en" sz="1400">
                <a:solidFill>
                  <a:srgbClr val="434343"/>
                </a:solidFill>
              </a:rPr>
              <a:t>Seedhom and Hargreaves (1979)</a:t>
            </a:r>
            <a:endParaRPr sz="1400">
              <a:solidFill>
                <a:srgbClr val="434343"/>
              </a:solidFill>
            </a:endParaRPr>
          </a:p>
          <a:p>
            <a:pPr marL="457200" lvl="0" indent="-317500" algn="l" rtl="0">
              <a:spcBef>
                <a:spcPts val="0"/>
              </a:spcBef>
              <a:spcAft>
                <a:spcPts val="0"/>
              </a:spcAft>
              <a:buClr>
                <a:srgbClr val="434343"/>
              </a:buClr>
              <a:buSzPts val="1400"/>
              <a:buChar char="●"/>
            </a:pPr>
            <a:r>
              <a:rPr lang="en" sz="1400">
                <a:solidFill>
                  <a:srgbClr val="434343"/>
                </a:solidFill>
              </a:rPr>
              <a:t>Reported 70% of the load in the lateral compartment and 50% of the load in the medial compartment are transmitted through the menisci</a:t>
            </a:r>
            <a:endParaRPr sz="1400">
              <a:solidFill>
                <a:srgbClr val="434343"/>
              </a:solidFill>
            </a:endParaRPr>
          </a:p>
          <a:p>
            <a:pPr marL="457200" lvl="0" indent="-317500" algn="l" rtl="0">
              <a:spcBef>
                <a:spcPts val="0"/>
              </a:spcBef>
              <a:spcAft>
                <a:spcPts val="0"/>
              </a:spcAft>
              <a:buClr>
                <a:srgbClr val="434343"/>
              </a:buClr>
              <a:buSzPts val="1400"/>
              <a:buChar char="●"/>
            </a:pPr>
            <a:r>
              <a:rPr lang="en" sz="1400">
                <a:solidFill>
                  <a:srgbClr val="434343"/>
                </a:solidFill>
              </a:rPr>
              <a:t>Compressive Load</a:t>
            </a:r>
            <a:endParaRPr sz="1400">
              <a:solidFill>
                <a:srgbClr val="434343"/>
              </a:solidFill>
            </a:endParaRPr>
          </a:p>
          <a:p>
            <a:pPr marL="914400" lvl="1" indent="-317500" algn="l" rtl="0">
              <a:spcBef>
                <a:spcPts val="0"/>
              </a:spcBef>
              <a:spcAft>
                <a:spcPts val="0"/>
              </a:spcAft>
              <a:buClr>
                <a:srgbClr val="434343"/>
              </a:buClr>
              <a:buSzPts val="1400"/>
              <a:buChar char="○"/>
            </a:pPr>
            <a:r>
              <a:rPr lang="en" sz="1400">
                <a:solidFill>
                  <a:srgbClr val="434343"/>
                </a:solidFill>
              </a:rPr>
              <a:t>50% through posterior horns in extension</a:t>
            </a:r>
            <a:endParaRPr sz="1400">
              <a:solidFill>
                <a:srgbClr val="434343"/>
              </a:solidFill>
            </a:endParaRPr>
          </a:p>
          <a:p>
            <a:pPr marL="914400" lvl="1" indent="-317500" algn="l">
              <a:spcBef>
                <a:spcPts val="0"/>
              </a:spcBef>
              <a:spcAft>
                <a:spcPts val="0"/>
              </a:spcAft>
              <a:buClr>
                <a:srgbClr val="434343"/>
              </a:buClr>
              <a:buSzPts val="1400"/>
              <a:buChar char="○"/>
            </a:pPr>
            <a:r>
              <a:rPr lang="en" sz="1400">
                <a:solidFill>
                  <a:srgbClr val="434343"/>
                </a:solidFill>
              </a:rPr>
              <a:t>85% transmission of load at 90° flexion</a:t>
            </a:r>
            <a:endParaRPr sz="1400">
              <a:solidFill>
                <a:srgbClr val="434343"/>
              </a:solidFill>
            </a:endParaRPr>
          </a:p>
        </p:txBody>
      </p:sp>
      <p:pic>
        <p:nvPicPr>
          <p:cNvPr id="169" name="Shape 169"/>
          <p:cNvPicPr preferRelativeResize="0"/>
          <p:nvPr/>
        </p:nvPicPr>
        <p:blipFill>
          <a:blip r:embed="rId3">
            <a:alphaModFix/>
          </a:blip>
          <a:stretch>
            <a:fillRect/>
          </a:stretch>
        </p:blipFill>
        <p:spPr>
          <a:xfrm>
            <a:off x="4783975" y="1787250"/>
            <a:ext cx="4183974" cy="1569000"/>
          </a:xfrm>
          <a:prstGeom prst="rect">
            <a:avLst/>
          </a:prstGeom>
          <a:noFill/>
          <a:ln>
            <a:noFill/>
          </a:ln>
        </p:spPr>
      </p:pic>
      <p:sp>
        <p:nvSpPr>
          <p:cNvPr id="170" name="Shape 170"/>
          <p:cNvSpPr txBox="1"/>
          <p:nvPr/>
        </p:nvSpPr>
        <p:spPr>
          <a:xfrm>
            <a:off x="4783913" y="3356250"/>
            <a:ext cx="4184100" cy="339600"/>
          </a:xfrm>
          <a:prstGeom prst="rect">
            <a:avLst/>
          </a:prstGeom>
          <a:noFill/>
          <a:ln>
            <a:noFill/>
          </a:ln>
        </p:spPr>
        <p:txBody>
          <a:bodyPr spcFirstLastPara="1" wrap="square" lIns="91425" tIns="91425" rIns="91425" bIns="91425" anchor="t" anchorCtr="0">
            <a:noAutofit/>
          </a:bodyPr>
          <a:lstStyle/>
          <a:p>
            <a:pPr marL="304800" lvl="0" indent="-304800" rtl="0">
              <a:lnSpc>
                <a:spcPct val="115000"/>
              </a:lnSpc>
              <a:spcBef>
                <a:spcPts val="0"/>
              </a:spcBef>
              <a:spcAft>
                <a:spcPts val="0"/>
              </a:spcAft>
              <a:buNone/>
            </a:pPr>
            <a:r>
              <a:rPr lang="en" sz="600">
                <a:solidFill>
                  <a:schemeClr val="dk1"/>
                </a:solidFill>
              </a:rPr>
              <a:t>Fox, A. J. S., Bedi, A., &amp; Rodeo, S. A. (2012). The Basic Science of Human Knee Menisci. </a:t>
            </a:r>
            <a:r>
              <a:rPr lang="en" sz="600" i="1">
                <a:solidFill>
                  <a:schemeClr val="dk1"/>
                </a:solidFill>
              </a:rPr>
              <a:t>Sports Health: A Multidisciplinary Approach</a:t>
            </a:r>
            <a:r>
              <a:rPr lang="en" sz="600">
                <a:solidFill>
                  <a:schemeClr val="dk1"/>
                </a:solidFill>
              </a:rPr>
              <a:t>, </a:t>
            </a:r>
            <a:r>
              <a:rPr lang="en" sz="600" i="1">
                <a:solidFill>
                  <a:schemeClr val="dk1"/>
                </a:solidFill>
              </a:rPr>
              <a:t>4</a:t>
            </a:r>
            <a:r>
              <a:rPr lang="en" sz="600">
                <a:solidFill>
                  <a:schemeClr val="dk1"/>
                </a:solidFill>
              </a:rPr>
              <a:t>(4), 340–351. https://doi.org/10.1177/1941738111429419</a:t>
            </a:r>
            <a:endParaRPr sz="6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Evaluation</a:t>
            </a:r>
            <a:endParaRPr/>
          </a:p>
        </p:txBody>
      </p:sp>
      <p:sp>
        <p:nvSpPr>
          <p:cNvPr id="176" name="Shape 176"/>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Mechanism of Injury</a:t>
            </a:r>
            <a:endParaRPr/>
          </a:p>
          <a:p>
            <a:pPr marL="0" lvl="0" indent="0">
              <a:spcBef>
                <a:spcPts val="0"/>
              </a:spcBef>
              <a:spcAft>
                <a:spcPts val="0"/>
              </a:spcAft>
              <a:buNone/>
            </a:pPr>
            <a:r>
              <a:rPr lang="en"/>
              <a:t>Tear Patterns</a:t>
            </a:r>
            <a:endParaRPr/>
          </a:p>
          <a:p>
            <a:pPr marL="0" lvl="0" indent="0">
              <a:spcBef>
                <a:spcPts val="0"/>
              </a:spcBef>
              <a:spcAft>
                <a:spcPts val="0"/>
              </a:spcAft>
              <a:buNone/>
            </a:pPr>
            <a:r>
              <a:rPr lang="en"/>
              <a:t>History</a:t>
            </a:r>
            <a:endParaRPr/>
          </a:p>
          <a:p>
            <a:pPr marL="0" lvl="0" indent="0">
              <a:spcBef>
                <a:spcPts val="0"/>
              </a:spcBef>
              <a:spcAft>
                <a:spcPts val="0"/>
              </a:spcAft>
              <a:buNone/>
            </a:pPr>
            <a:r>
              <a:rPr lang="en"/>
              <a:t>Diagnostics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Shape 18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Mechanism of Injury (MOI)</a:t>
            </a:r>
            <a:endParaRPr/>
          </a:p>
        </p:txBody>
      </p:sp>
      <p:sp>
        <p:nvSpPr>
          <p:cNvPr id="182" name="Shape 182"/>
          <p:cNvSpPr txBox="1">
            <a:spLocks noGrp="1"/>
          </p:cNvSpPr>
          <p:nvPr>
            <p:ph type="body" idx="1"/>
          </p:nvPr>
        </p:nvSpPr>
        <p:spPr>
          <a:xfrm>
            <a:off x="311700" y="1017725"/>
            <a:ext cx="8520600" cy="3548700"/>
          </a:xfrm>
          <a:prstGeom prst="rect">
            <a:avLst/>
          </a:prstGeom>
        </p:spPr>
        <p:txBody>
          <a:bodyPr spcFirstLastPara="1" wrap="square" lIns="91425" tIns="91425" rIns="91425" bIns="91425" anchor="t" anchorCtr="0">
            <a:noAutofit/>
          </a:bodyPr>
          <a:lstStyle/>
          <a:p>
            <a:pPr marL="457200" lvl="0" indent="-381000" rtl="0">
              <a:spcBef>
                <a:spcPts val="0"/>
              </a:spcBef>
              <a:spcAft>
                <a:spcPts val="0"/>
              </a:spcAft>
              <a:buClr>
                <a:srgbClr val="434343"/>
              </a:buClr>
              <a:buSzPts val="2400"/>
              <a:buChar char="●"/>
            </a:pPr>
            <a:r>
              <a:rPr lang="en" sz="2400">
                <a:solidFill>
                  <a:srgbClr val="434343"/>
                </a:solidFill>
              </a:rPr>
              <a:t>Internal or external rotation of the knee upon a flexed knee during a weightbearing task with or without ligamentous injury</a:t>
            </a:r>
            <a:endParaRPr sz="2400">
              <a:solidFill>
                <a:srgbClr val="434343"/>
              </a:solidFill>
            </a:endParaRPr>
          </a:p>
          <a:p>
            <a:pPr marL="0" lvl="0" indent="0" rtl="0">
              <a:lnSpc>
                <a:spcPct val="100000"/>
              </a:lnSpc>
              <a:spcBef>
                <a:spcPts val="1600"/>
              </a:spcBef>
              <a:spcAft>
                <a:spcPts val="0"/>
              </a:spcAft>
              <a:buNone/>
            </a:pPr>
            <a:endParaRPr sz="2400">
              <a:solidFill>
                <a:srgbClr val="434343"/>
              </a:solidFill>
            </a:endParaRPr>
          </a:p>
          <a:p>
            <a:pPr marL="457200" lvl="0" indent="-381000">
              <a:lnSpc>
                <a:spcPct val="100000"/>
              </a:lnSpc>
              <a:spcBef>
                <a:spcPts val="1600"/>
              </a:spcBef>
              <a:spcAft>
                <a:spcPts val="0"/>
              </a:spcAft>
              <a:buClr>
                <a:srgbClr val="434343"/>
              </a:buClr>
              <a:buSzPts val="2400"/>
              <a:buChar char="●"/>
            </a:pPr>
            <a:r>
              <a:rPr lang="en" sz="2400">
                <a:solidFill>
                  <a:srgbClr val="434343"/>
                </a:solidFill>
              </a:rPr>
              <a:t>Can be an excessive force on a healthy meniscus or a normal force on a degenerative meniscus</a:t>
            </a:r>
            <a:endParaRPr sz="2400">
              <a:solidFill>
                <a:srgbClr val="434343"/>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Shape 18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MOI Example</a:t>
            </a:r>
            <a:endParaRPr/>
          </a:p>
        </p:txBody>
      </p:sp>
      <p:pic>
        <p:nvPicPr>
          <p:cNvPr id="188" name="Shape 188"/>
          <p:cNvPicPr preferRelativeResize="0"/>
          <p:nvPr/>
        </p:nvPicPr>
        <p:blipFill>
          <a:blip r:embed="rId3">
            <a:alphaModFix/>
          </a:blip>
          <a:stretch>
            <a:fillRect/>
          </a:stretch>
        </p:blipFill>
        <p:spPr>
          <a:xfrm>
            <a:off x="1714500" y="1017725"/>
            <a:ext cx="5715000" cy="3219450"/>
          </a:xfrm>
          <a:prstGeom prst="rect">
            <a:avLst/>
          </a:prstGeom>
          <a:noFill/>
          <a:ln>
            <a:noFill/>
          </a:ln>
        </p:spPr>
      </p:pic>
      <p:sp>
        <p:nvSpPr>
          <p:cNvPr id="189" name="Shape 189"/>
          <p:cNvSpPr txBox="1"/>
          <p:nvPr/>
        </p:nvSpPr>
        <p:spPr>
          <a:xfrm>
            <a:off x="1714500" y="4237175"/>
            <a:ext cx="6026400" cy="4485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sz="600"/>
              <a:t>http://completept.com/wp-content/uploads/2011/06/torn_meniscus.jpg</a:t>
            </a:r>
            <a:endParaRPr sz="6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Types of Tears</a:t>
            </a:r>
            <a:endParaRPr/>
          </a:p>
          <a:p>
            <a:pPr marL="0" lvl="0" indent="0">
              <a:spcBef>
                <a:spcPts val="0"/>
              </a:spcBef>
              <a:spcAft>
                <a:spcPts val="0"/>
              </a:spcAft>
              <a:buNone/>
            </a:pPr>
            <a:r>
              <a:rPr lang="en"/>
              <a:t>&amp;</a:t>
            </a:r>
            <a:endParaRPr/>
          </a:p>
          <a:p>
            <a:pPr marL="0" lvl="0" indent="0">
              <a:spcBef>
                <a:spcPts val="0"/>
              </a:spcBef>
              <a:spcAft>
                <a:spcPts val="0"/>
              </a:spcAft>
              <a:buNone/>
            </a:pPr>
            <a:r>
              <a:rPr lang="en"/>
              <a:t>Differentiating Tear Patterns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Shape 199"/>
          <p:cNvSpPr txBox="1">
            <a:spLocks noGrp="1"/>
          </p:cNvSpPr>
          <p:nvPr>
            <p:ph type="title"/>
          </p:nvPr>
        </p:nvSpPr>
        <p:spPr>
          <a:xfrm>
            <a:off x="311700" y="445025"/>
            <a:ext cx="39999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2400"/>
              <a:t>Acute/Traumatic Tears</a:t>
            </a:r>
            <a:endParaRPr sz="2400"/>
          </a:p>
        </p:txBody>
      </p:sp>
      <p:sp>
        <p:nvSpPr>
          <p:cNvPr id="200" name="Shape 200"/>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p>
            <a:pPr marL="457200" lvl="0" indent="-317500" rtl="0">
              <a:lnSpc>
                <a:spcPct val="150000"/>
              </a:lnSpc>
              <a:spcBef>
                <a:spcPts val="0"/>
              </a:spcBef>
              <a:spcAft>
                <a:spcPts val="0"/>
              </a:spcAft>
              <a:buClr>
                <a:srgbClr val="434343"/>
              </a:buClr>
              <a:buSzPts val="1400"/>
              <a:buChar char="●"/>
            </a:pPr>
            <a:r>
              <a:rPr lang="en">
                <a:solidFill>
                  <a:srgbClr val="434343"/>
                </a:solidFill>
              </a:rPr>
              <a:t>Commonly the result of physical activity</a:t>
            </a:r>
            <a:endParaRPr>
              <a:solidFill>
                <a:srgbClr val="434343"/>
              </a:solidFill>
            </a:endParaRPr>
          </a:p>
          <a:p>
            <a:pPr marL="457200" lvl="0" indent="-317500" rtl="0">
              <a:lnSpc>
                <a:spcPct val="150000"/>
              </a:lnSpc>
              <a:spcBef>
                <a:spcPts val="0"/>
              </a:spcBef>
              <a:spcAft>
                <a:spcPts val="0"/>
              </a:spcAft>
              <a:buClr>
                <a:srgbClr val="434343"/>
              </a:buClr>
              <a:buSzPts val="1400"/>
              <a:buChar char="●"/>
            </a:pPr>
            <a:r>
              <a:rPr lang="en">
                <a:solidFill>
                  <a:srgbClr val="434343"/>
                </a:solidFill>
              </a:rPr>
              <a:t>Men present with overall higher incidence; often with bucket-handle tears</a:t>
            </a:r>
            <a:endParaRPr>
              <a:solidFill>
                <a:srgbClr val="434343"/>
              </a:solidFill>
            </a:endParaRPr>
          </a:p>
          <a:p>
            <a:pPr marL="457200" lvl="0" indent="-317500" rtl="0">
              <a:lnSpc>
                <a:spcPct val="150000"/>
              </a:lnSpc>
              <a:spcBef>
                <a:spcPts val="0"/>
              </a:spcBef>
              <a:spcAft>
                <a:spcPts val="0"/>
              </a:spcAft>
              <a:buClr>
                <a:srgbClr val="434343"/>
              </a:buClr>
              <a:buSzPts val="1400"/>
              <a:buChar char="●"/>
            </a:pPr>
            <a:r>
              <a:rPr lang="en">
                <a:solidFill>
                  <a:srgbClr val="434343"/>
                </a:solidFill>
              </a:rPr>
              <a:t>Women present with more peripheral detachment</a:t>
            </a:r>
            <a:endParaRPr>
              <a:solidFill>
                <a:srgbClr val="434343"/>
              </a:solidFill>
            </a:endParaRPr>
          </a:p>
          <a:p>
            <a:pPr marL="457200" lvl="0" indent="-317500" rtl="0">
              <a:lnSpc>
                <a:spcPct val="150000"/>
              </a:lnSpc>
              <a:spcBef>
                <a:spcPts val="0"/>
              </a:spcBef>
              <a:spcAft>
                <a:spcPts val="0"/>
              </a:spcAft>
              <a:buClr>
                <a:srgbClr val="434343"/>
              </a:buClr>
              <a:buSzPts val="1400"/>
              <a:buChar char="●"/>
            </a:pPr>
            <a:r>
              <a:rPr lang="en">
                <a:solidFill>
                  <a:srgbClr val="434343"/>
                </a:solidFill>
              </a:rPr>
              <a:t>Have a specific pattern (horizontal, vertical, radial, oblique or complex)</a:t>
            </a:r>
            <a:endParaRPr>
              <a:solidFill>
                <a:srgbClr val="434343"/>
              </a:solidFill>
            </a:endParaRPr>
          </a:p>
          <a:p>
            <a:pPr marL="457200" lvl="0" indent="-317500" rtl="0">
              <a:lnSpc>
                <a:spcPct val="150000"/>
              </a:lnSpc>
              <a:spcBef>
                <a:spcPts val="0"/>
              </a:spcBef>
              <a:spcAft>
                <a:spcPts val="0"/>
              </a:spcAft>
              <a:buClr>
                <a:srgbClr val="434343"/>
              </a:buClr>
              <a:buSzPts val="1400"/>
              <a:buChar char="●"/>
            </a:pPr>
            <a:r>
              <a:rPr lang="en">
                <a:solidFill>
                  <a:srgbClr val="434343"/>
                </a:solidFill>
              </a:rPr>
              <a:t>Often treated with surgery (meniscal repair, meniscectomy, meniscal allograft) followed by physical therapy</a:t>
            </a:r>
            <a:endParaRPr>
              <a:solidFill>
                <a:srgbClr val="434343"/>
              </a:solidFill>
            </a:endParaRPr>
          </a:p>
        </p:txBody>
      </p:sp>
      <p:sp>
        <p:nvSpPr>
          <p:cNvPr id="201" name="Shape 201"/>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p>
            <a:pPr marL="457200" lvl="0" indent="-317500" rtl="0">
              <a:lnSpc>
                <a:spcPct val="150000"/>
              </a:lnSpc>
              <a:spcBef>
                <a:spcPts val="0"/>
              </a:spcBef>
              <a:spcAft>
                <a:spcPts val="0"/>
              </a:spcAft>
              <a:buClr>
                <a:srgbClr val="434343"/>
              </a:buClr>
              <a:buSzPts val="1400"/>
              <a:buChar char="●"/>
            </a:pPr>
            <a:r>
              <a:rPr lang="en">
                <a:solidFill>
                  <a:srgbClr val="434343"/>
                </a:solidFill>
              </a:rPr>
              <a:t>Commonly observed in older individuals (55+)</a:t>
            </a:r>
            <a:endParaRPr>
              <a:solidFill>
                <a:srgbClr val="434343"/>
              </a:solidFill>
            </a:endParaRPr>
          </a:p>
          <a:p>
            <a:pPr marL="457200" lvl="0" indent="-317500" rtl="0">
              <a:lnSpc>
                <a:spcPct val="150000"/>
              </a:lnSpc>
              <a:spcBef>
                <a:spcPts val="0"/>
              </a:spcBef>
              <a:spcAft>
                <a:spcPts val="0"/>
              </a:spcAft>
              <a:buClr>
                <a:srgbClr val="434343"/>
              </a:buClr>
              <a:buSzPts val="1400"/>
              <a:buChar char="●"/>
            </a:pPr>
            <a:r>
              <a:rPr lang="en">
                <a:solidFill>
                  <a:srgbClr val="434343"/>
                </a:solidFill>
              </a:rPr>
              <a:t>Requires minimal stress or trauma</a:t>
            </a:r>
            <a:endParaRPr>
              <a:solidFill>
                <a:srgbClr val="434343"/>
              </a:solidFill>
            </a:endParaRPr>
          </a:p>
          <a:p>
            <a:pPr marL="457200" lvl="0" indent="-317500" rtl="0">
              <a:lnSpc>
                <a:spcPct val="150000"/>
              </a:lnSpc>
              <a:spcBef>
                <a:spcPts val="0"/>
              </a:spcBef>
              <a:spcAft>
                <a:spcPts val="0"/>
              </a:spcAft>
              <a:buClr>
                <a:srgbClr val="434343"/>
              </a:buClr>
              <a:buSzPts val="1400"/>
              <a:buChar char="●"/>
            </a:pPr>
            <a:r>
              <a:rPr lang="en">
                <a:solidFill>
                  <a:srgbClr val="434343"/>
                </a:solidFill>
              </a:rPr>
              <a:t>Can be managed with a combination of anti-inflammatories and physical therapy</a:t>
            </a:r>
            <a:endParaRPr>
              <a:solidFill>
                <a:srgbClr val="434343"/>
              </a:solidFill>
            </a:endParaRPr>
          </a:p>
        </p:txBody>
      </p:sp>
      <p:sp>
        <p:nvSpPr>
          <p:cNvPr id="202" name="Shape 202"/>
          <p:cNvSpPr txBox="1"/>
          <p:nvPr/>
        </p:nvSpPr>
        <p:spPr>
          <a:xfrm>
            <a:off x="4839075" y="459425"/>
            <a:ext cx="3999900" cy="5394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 sz="2400">
                <a:solidFill>
                  <a:schemeClr val="dk1"/>
                </a:solidFill>
              </a:rPr>
              <a:t>Chronic/Degenerative Tears</a:t>
            </a:r>
            <a:endParaRPr sz="2400">
              <a:solidFill>
                <a:schemeClr val="dk1"/>
              </a:solidFill>
            </a:endParaRPr>
          </a:p>
          <a:p>
            <a:pPr marL="0" lvl="0" indent="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11700" y="2926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Objectives</a:t>
            </a:r>
            <a:endParaRPr/>
          </a:p>
        </p:txBody>
      </p:sp>
      <p:sp>
        <p:nvSpPr>
          <p:cNvPr id="61" name="Shape 61"/>
          <p:cNvSpPr txBox="1">
            <a:spLocks noGrp="1"/>
          </p:cNvSpPr>
          <p:nvPr>
            <p:ph type="body" idx="1"/>
          </p:nvPr>
        </p:nvSpPr>
        <p:spPr>
          <a:xfrm>
            <a:off x="311700" y="789125"/>
            <a:ext cx="8520600" cy="3551100"/>
          </a:xfrm>
          <a:prstGeom prst="rect">
            <a:avLst/>
          </a:prstGeom>
        </p:spPr>
        <p:txBody>
          <a:bodyPr spcFirstLastPara="1" wrap="square" lIns="91425" tIns="91425" rIns="91425" bIns="91425" anchor="t" anchorCtr="0">
            <a:noAutofit/>
          </a:bodyPr>
          <a:lstStyle/>
          <a:p>
            <a:pPr marL="457200" lvl="0" indent="-317500" rtl="0">
              <a:lnSpc>
                <a:spcPct val="150000"/>
              </a:lnSpc>
              <a:spcBef>
                <a:spcPts val="0"/>
              </a:spcBef>
              <a:spcAft>
                <a:spcPts val="0"/>
              </a:spcAft>
              <a:buClr>
                <a:srgbClr val="434343"/>
              </a:buClr>
              <a:buSzPts val="1400"/>
              <a:buAutoNum type="arabicPeriod"/>
            </a:pPr>
            <a:r>
              <a:rPr lang="en" sz="1400">
                <a:solidFill>
                  <a:srgbClr val="434343"/>
                </a:solidFill>
              </a:rPr>
              <a:t>Anatomy</a:t>
            </a:r>
            <a:endParaRPr sz="1400">
              <a:solidFill>
                <a:srgbClr val="434343"/>
              </a:solidFill>
            </a:endParaRPr>
          </a:p>
          <a:p>
            <a:pPr marL="914400" lvl="1" indent="-317500" rtl="0">
              <a:lnSpc>
                <a:spcPct val="150000"/>
              </a:lnSpc>
              <a:spcBef>
                <a:spcPts val="0"/>
              </a:spcBef>
              <a:spcAft>
                <a:spcPts val="0"/>
              </a:spcAft>
              <a:buClr>
                <a:srgbClr val="434343"/>
              </a:buClr>
              <a:buSzPts val="1400"/>
              <a:buAutoNum type="alphaLcPeriod"/>
            </a:pPr>
            <a:r>
              <a:rPr lang="en" sz="1400">
                <a:solidFill>
                  <a:srgbClr val="434343"/>
                </a:solidFill>
              </a:rPr>
              <a:t>Identify</a:t>
            </a:r>
            <a:r>
              <a:rPr lang="en">
                <a:solidFill>
                  <a:srgbClr val="434343"/>
                </a:solidFill>
              </a:rPr>
              <a:t> </a:t>
            </a:r>
            <a:r>
              <a:rPr lang="en" sz="1400">
                <a:solidFill>
                  <a:srgbClr val="434343"/>
                </a:solidFill>
              </a:rPr>
              <a:t>anatomical structures of the men</a:t>
            </a:r>
            <a:r>
              <a:rPr lang="en">
                <a:solidFill>
                  <a:srgbClr val="434343"/>
                </a:solidFill>
              </a:rPr>
              <a:t>isci </a:t>
            </a:r>
            <a:r>
              <a:rPr lang="en" sz="1400">
                <a:solidFill>
                  <a:srgbClr val="434343"/>
                </a:solidFill>
              </a:rPr>
              <a:t>and related structures</a:t>
            </a:r>
            <a:endParaRPr>
              <a:solidFill>
                <a:srgbClr val="434343"/>
              </a:solidFill>
            </a:endParaRPr>
          </a:p>
          <a:p>
            <a:pPr marL="457200" lvl="0" indent="-317500" rtl="0">
              <a:lnSpc>
                <a:spcPct val="150000"/>
              </a:lnSpc>
              <a:spcBef>
                <a:spcPts val="0"/>
              </a:spcBef>
              <a:spcAft>
                <a:spcPts val="0"/>
              </a:spcAft>
              <a:buClr>
                <a:srgbClr val="434343"/>
              </a:buClr>
              <a:buSzPts val="1400"/>
              <a:buAutoNum type="arabicPeriod"/>
            </a:pPr>
            <a:r>
              <a:rPr lang="en" sz="1400">
                <a:solidFill>
                  <a:srgbClr val="434343"/>
                </a:solidFill>
              </a:rPr>
              <a:t>Evaluation</a:t>
            </a:r>
            <a:endParaRPr sz="1400">
              <a:solidFill>
                <a:srgbClr val="434343"/>
              </a:solidFill>
            </a:endParaRPr>
          </a:p>
          <a:p>
            <a:pPr marL="914400" lvl="1" indent="-317500" rtl="0">
              <a:lnSpc>
                <a:spcPct val="150000"/>
              </a:lnSpc>
              <a:spcBef>
                <a:spcPts val="0"/>
              </a:spcBef>
              <a:spcAft>
                <a:spcPts val="0"/>
              </a:spcAft>
              <a:buClr>
                <a:srgbClr val="434343"/>
              </a:buClr>
              <a:buSzPts val="1400"/>
              <a:buAutoNum type="alphaLcPeriod"/>
            </a:pPr>
            <a:r>
              <a:rPr lang="en" sz="1400">
                <a:solidFill>
                  <a:srgbClr val="434343"/>
                </a:solidFill>
              </a:rPr>
              <a:t>Recognize </a:t>
            </a:r>
            <a:r>
              <a:rPr lang="en">
                <a:solidFill>
                  <a:srgbClr val="434343"/>
                </a:solidFill>
              </a:rPr>
              <a:t>the mechanism of injury</a:t>
            </a:r>
            <a:endParaRPr>
              <a:solidFill>
                <a:srgbClr val="434343"/>
              </a:solidFill>
            </a:endParaRPr>
          </a:p>
          <a:p>
            <a:pPr marL="914400" lvl="1" indent="-317500" rtl="0">
              <a:lnSpc>
                <a:spcPct val="150000"/>
              </a:lnSpc>
              <a:spcBef>
                <a:spcPts val="0"/>
              </a:spcBef>
              <a:spcAft>
                <a:spcPts val="0"/>
              </a:spcAft>
              <a:buClr>
                <a:srgbClr val="434343"/>
              </a:buClr>
              <a:buSzPts val="1400"/>
              <a:buAutoNum type="alphaLcPeriod"/>
            </a:pPr>
            <a:r>
              <a:rPr lang="en">
                <a:solidFill>
                  <a:srgbClr val="434343"/>
                </a:solidFill>
              </a:rPr>
              <a:t>Understand the common history and diagnostics</a:t>
            </a:r>
            <a:endParaRPr sz="1400">
              <a:solidFill>
                <a:srgbClr val="434343"/>
              </a:solidFill>
            </a:endParaRPr>
          </a:p>
          <a:p>
            <a:pPr marL="457200" lvl="0" indent="-317500" rtl="0">
              <a:lnSpc>
                <a:spcPct val="150000"/>
              </a:lnSpc>
              <a:spcBef>
                <a:spcPts val="0"/>
              </a:spcBef>
              <a:spcAft>
                <a:spcPts val="0"/>
              </a:spcAft>
              <a:buClr>
                <a:srgbClr val="434343"/>
              </a:buClr>
              <a:buSzPts val="1400"/>
              <a:buAutoNum type="arabicPeriod"/>
            </a:pPr>
            <a:r>
              <a:rPr lang="en" sz="1400">
                <a:solidFill>
                  <a:srgbClr val="434343"/>
                </a:solidFill>
              </a:rPr>
              <a:t>Operative Management/Post-Operative Management</a:t>
            </a:r>
            <a:endParaRPr sz="1400">
              <a:solidFill>
                <a:srgbClr val="434343"/>
              </a:solidFill>
            </a:endParaRPr>
          </a:p>
          <a:p>
            <a:pPr marL="914400" lvl="1" indent="-317500" rtl="0">
              <a:lnSpc>
                <a:spcPct val="150000"/>
              </a:lnSpc>
              <a:spcBef>
                <a:spcPts val="0"/>
              </a:spcBef>
              <a:spcAft>
                <a:spcPts val="0"/>
              </a:spcAft>
              <a:buClr>
                <a:srgbClr val="434343"/>
              </a:buClr>
              <a:buSzPts val="1400"/>
              <a:buAutoNum type="alphaLcPeriod"/>
            </a:pPr>
            <a:r>
              <a:rPr lang="en" sz="1400">
                <a:solidFill>
                  <a:srgbClr val="434343"/>
                </a:solidFill>
              </a:rPr>
              <a:t>Comprehend post</a:t>
            </a:r>
            <a:r>
              <a:rPr lang="en">
                <a:solidFill>
                  <a:srgbClr val="434343"/>
                </a:solidFill>
              </a:rPr>
              <a:t>-</a:t>
            </a:r>
            <a:r>
              <a:rPr lang="en" sz="1400">
                <a:solidFill>
                  <a:srgbClr val="434343"/>
                </a:solidFill>
              </a:rPr>
              <a:t>operative implications</a:t>
            </a:r>
            <a:endParaRPr>
              <a:solidFill>
                <a:srgbClr val="434343"/>
              </a:solidFill>
            </a:endParaRPr>
          </a:p>
          <a:p>
            <a:pPr marL="914400" lvl="1" indent="-317500" rtl="0">
              <a:lnSpc>
                <a:spcPct val="150000"/>
              </a:lnSpc>
              <a:spcBef>
                <a:spcPts val="0"/>
              </a:spcBef>
              <a:spcAft>
                <a:spcPts val="0"/>
              </a:spcAft>
              <a:buClr>
                <a:srgbClr val="434343"/>
              </a:buClr>
              <a:buSzPts val="1400"/>
              <a:buAutoNum type="alphaLcPeriod"/>
            </a:pPr>
            <a:r>
              <a:rPr lang="en" sz="1400">
                <a:solidFill>
                  <a:srgbClr val="434343"/>
                </a:solidFill>
              </a:rPr>
              <a:t>Apply implications to rehabilitation timeline and goals</a:t>
            </a:r>
            <a:endParaRPr>
              <a:solidFill>
                <a:srgbClr val="434343"/>
              </a:solidFill>
            </a:endParaRPr>
          </a:p>
          <a:p>
            <a:pPr marL="914400" lvl="1" indent="-317500" rtl="0">
              <a:lnSpc>
                <a:spcPct val="150000"/>
              </a:lnSpc>
              <a:spcBef>
                <a:spcPts val="0"/>
              </a:spcBef>
              <a:spcAft>
                <a:spcPts val="0"/>
              </a:spcAft>
              <a:buClr>
                <a:srgbClr val="434343"/>
              </a:buClr>
              <a:buSzPts val="1400"/>
              <a:buAutoNum type="alphaLcPeriod"/>
            </a:pPr>
            <a:r>
              <a:rPr lang="en" sz="1400">
                <a:solidFill>
                  <a:srgbClr val="434343"/>
                </a:solidFill>
              </a:rPr>
              <a:t>Apply knowledge of exercise to restore functional movement of the patient</a:t>
            </a:r>
            <a:endParaRPr sz="1400">
              <a:solidFill>
                <a:srgbClr val="434343"/>
              </a:solidFill>
            </a:endParaRPr>
          </a:p>
          <a:p>
            <a:pPr marL="457200" lvl="0" indent="-317500" rtl="0">
              <a:lnSpc>
                <a:spcPct val="150000"/>
              </a:lnSpc>
              <a:spcBef>
                <a:spcPts val="0"/>
              </a:spcBef>
              <a:spcAft>
                <a:spcPts val="0"/>
              </a:spcAft>
              <a:buClr>
                <a:srgbClr val="434343"/>
              </a:buClr>
              <a:buSzPts val="1400"/>
              <a:buAutoNum type="arabicPeriod"/>
            </a:pPr>
            <a:r>
              <a:rPr lang="en" sz="1400">
                <a:solidFill>
                  <a:srgbClr val="434343"/>
                </a:solidFill>
              </a:rPr>
              <a:t>Non-Operative Management</a:t>
            </a:r>
            <a:endParaRPr sz="1400">
              <a:solidFill>
                <a:srgbClr val="434343"/>
              </a:solidFill>
            </a:endParaRPr>
          </a:p>
          <a:p>
            <a:pPr marL="914400" lvl="1" indent="-317500" rtl="0">
              <a:lnSpc>
                <a:spcPct val="150000"/>
              </a:lnSpc>
              <a:spcBef>
                <a:spcPts val="0"/>
              </a:spcBef>
              <a:spcAft>
                <a:spcPts val="0"/>
              </a:spcAft>
              <a:buClr>
                <a:srgbClr val="434343"/>
              </a:buClr>
              <a:buSzPts val="1400"/>
              <a:buAutoNum type="alphaLcPeriod"/>
            </a:pPr>
            <a:r>
              <a:rPr lang="en" sz="1400">
                <a:solidFill>
                  <a:srgbClr val="434343"/>
                </a:solidFill>
              </a:rPr>
              <a:t>Use prior knowledge of anatomy and </a:t>
            </a:r>
            <a:r>
              <a:rPr lang="en">
                <a:solidFill>
                  <a:srgbClr val="434343"/>
                </a:solidFill>
              </a:rPr>
              <a:t>mechanism of injury</a:t>
            </a:r>
            <a:r>
              <a:rPr lang="en" sz="1400">
                <a:solidFill>
                  <a:srgbClr val="434343"/>
                </a:solidFill>
              </a:rPr>
              <a:t> for outcom</a:t>
            </a:r>
            <a:r>
              <a:rPr lang="en">
                <a:solidFill>
                  <a:srgbClr val="434343"/>
                </a:solidFill>
              </a:rPr>
              <a:t>es</a:t>
            </a:r>
            <a:endParaRPr>
              <a:solidFill>
                <a:srgbClr val="434343"/>
              </a:solidFill>
            </a:endParaRPr>
          </a:p>
          <a:p>
            <a:pPr marL="914400" lvl="1" indent="-317500" rtl="0">
              <a:lnSpc>
                <a:spcPct val="150000"/>
              </a:lnSpc>
              <a:spcBef>
                <a:spcPts val="0"/>
              </a:spcBef>
              <a:spcAft>
                <a:spcPts val="0"/>
              </a:spcAft>
              <a:buClr>
                <a:srgbClr val="434343"/>
              </a:buClr>
              <a:buSzPts val="1400"/>
              <a:buAutoNum type="alphaLcPeriod"/>
            </a:pPr>
            <a:r>
              <a:rPr lang="en" sz="1400">
                <a:solidFill>
                  <a:srgbClr val="434343"/>
                </a:solidFill>
              </a:rPr>
              <a:t>Apply knowledge of exercise to restore functional movement of the patient</a:t>
            </a:r>
            <a:endParaRPr sz="1400">
              <a:solidFill>
                <a:srgbClr val="434343"/>
              </a:solidFill>
            </a:endParaRPr>
          </a:p>
        </p:txBody>
      </p:sp>
    </p:spTree>
  </p:cSld>
  <p:clrMapOvr>
    <a:masterClrMapping/>
  </p:clrMapOvr>
  <p:transition spd="slow">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title"/>
          </p:nvPr>
        </p:nvSpPr>
        <p:spPr>
          <a:xfrm>
            <a:off x="265500" y="414600"/>
            <a:ext cx="4045200" cy="1482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sz="3000"/>
              <a:t>Vertical, Longitudinal, or Bucket-Handle</a:t>
            </a:r>
            <a:endParaRPr sz="3000"/>
          </a:p>
        </p:txBody>
      </p:sp>
      <p:sp>
        <p:nvSpPr>
          <p:cNvPr id="208" name="Shape 208"/>
          <p:cNvSpPr txBox="1">
            <a:spLocks noGrp="1"/>
          </p:cNvSpPr>
          <p:nvPr>
            <p:ph type="subTitle" idx="1"/>
          </p:nvPr>
        </p:nvSpPr>
        <p:spPr>
          <a:xfrm>
            <a:off x="265500" y="1896900"/>
            <a:ext cx="4045200" cy="3057000"/>
          </a:xfrm>
          <a:prstGeom prst="rect">
            <a:avLst/>
          </a:prstGeom>
        </p:spPr>
        <p:txBody>
          <a:bodyPr spcFirstLastPara="1" wrap="square" lIns="91425" tIns="91425" rIns="91425" bIns="91425" anchor="t" anchorCtr="0">
            <a:noAutofit/>
          </a:bodyPr>
          <a:lstStyle/>
          <a:p>
            <a:pPr marL="457200" lvl="0" indent="-330200" algn="l" rtl="0">
              <a:lnSpc>
                <a:spcPct val="150000"/>
              </a:lnSpc>
              <a:spcBef>
                <a:spcPts val="0"/>
              </a:spcBef>
              <a:spcAft>
                <a:spcPts val="0"/>
              </a:spcAft>
              <a:buClr>
                <a:srgbClr val="434343"/>
              </a:buClr>
              <a:buSzPts val="1600"/>
              <a:buChar char="●"/>
            </a:pPr>
            <a:r>
              <a:rPr lang="en" sz="1600">
                <a:solidFill>
                  <a:srgbClr val="434343"/>
                </a:solidFill>
                <a:highlight>
                  <a:srgbClr val="FFFFFF"/>
                </a:highlight>
              </a:rPr>
              <a:t>Anywhere along the meniscus in line with circumferential fibers</a:t>
            </a:r>
            <a:endParaRPr sz="1600">
              <a:solidFill>
                <a:srgbClr val="434343"/>
              </a:solidFill>
              <a:highlight>
                <a:srgbClr val="FFFFFF"/>
              </a:highlight>
            </a:endParaRPr>
          </a:p>
          <a:p>
            <a:pPr marL="457200" lvl="0" indent="-330200" algn="l" rtl="0">
              <a:lnSpc>
                <a:spcPct val="150000"/>
              </a:lnSpc>
              <a:spcBef>
                <a:spcPts val="0"/>
              </a:spcBef>
              <a:spcAft>
                <a:spcPts val="0"/>
              </a:spcAft>
              <a:buClr>
                <a:srgbClr val="434343"/>
              </a:buClr>
              <a:buSzPts val="1600"/>
              <a:buChar char="●"/>
            </a:pPr>
            <a:r>
              <a:rPr lang="en" sz="1600">
                <a:solidFill>
                  <a:srgbClr val="434343"/>
                </a:solidFill>
                <a:highlight>
                  <a:srgbClr val="FFFFFF"/>
                </a:highlight>
              </a:rPr>
              <a:t>Bucket-Handle tears run nearly the entire length of the meniscus</a:t>
            </a:r>
            <a:endParaRPr sz="1600">
              <a:solidFill>
                <a:srgbClr val="434343"/>
              </a:solidFill>
              <a:highlight>
                <a:srgbClr val="FFFFFF"/>
              </a:highlight>
            </a:endParaRPr>
          </a:p>
          <a:p>
            <a:pPr marL="457200" lvl="0" indent="-330200" algn="l" rtl="0">
              <a:lnSpc>
                <a:spcPct val="150000"/>
              </a:lnSpc>
              <a:spcBef>
                <a:spcPts val="0"/>
              </a:spcBef>
              <a:spcAft>
                <a:spcPts val="0"/>
              </a:spcAft>
              <a:buClr>
                <a:srgbClr val="434343"/>
              </a:buClr>
              <a:buSzPts val="1600"/>
              <a:buChar char="●"/>
            </a:pPr>
            <a:r>
              <a:rPr lang="en" sz="1600">
                <a:solidFill>
                  <a:srgbClr val="434343"/>
                </a:solidFill>
                <a:highlight>
                  <a:srgbClr val="FFFFFF"/>
                </a:highlight>
              </a:rPr>
              <a:t>Often causes a flap impinging in the intercondylar space resulting in locking</a:t>
            </a:r>
            <a:endParaRPr sz="1600"/>
          </a:p>
        </p:txBody>
      </p:sp>
      <p:pic>
        <p:nvPicPr>
          <p:cNvPr id="209" name="Shape 209"/>
          <p:cNvPicPr preferRelativeResize="0"/>
          <p:nvPr/>
        </p:nvPicPr>
        <p:blipFill>
          <a:blip r:embed="rId3">
            <a:alphaModFix/>
          </a:blip>
          <a:stretch>
            <a:fillRect/>
          </a:stretch>
        </p:blipFill>
        <p:spPr>
          <a:xfrm>
            <a:off x="4984050" y="1304925"/>
            <a:ext cx="3810000" cy="2533650"/>
          </a:xfrm>
          <a:prstGeom prst="rect">
            <a:avLst/>
          </a:prstGeom>
          <a:noFill/>
          <a:ln>
            <a:noFill/>
          </a:ln>
        </p:spPr>
      </p:pic>
      <p:sp>
        <p:nvSpPr>
          <p:cNvPr id="210" name="Shape 210"/>
          <p:cNvSpPr/>
          <p:nvPr/>
        </p:nvSpPr>
        <p:spPr>
          <a:xfrm>
            <a:off x="4783950" y="1268400"/>
            <a:ext cx="1737900" cy="1482300"/>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1" name="Shape 211"/>
          <p:cNvSpPr txBox="1"/>
          <p:nvPr/>
        </p:nvSpPr>
        <p:spPr>
          <a:xfrm>
            <a:off x="4984050" y="3838575"/>
            <a:ext cx="3810000" cy="3495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 sz="600">
                <a:solidFill>
                  <a:srgbClr val="2A2A2A"/>
                </a:solidFill>
              </a:rPr>
              <a:t>Hinkin DT. Arthroscopic partial meniscectomy. In: Balderston RA, Miller MD, eds. Operative Techniques in Orthopaedics. Philadelphia, Pa: WB Saunders; 1995:30, Figure 1.</a:t>
            </a:r>
            <a:endParaRPr sz="600">
              <a:solidFill>
                <a:srgbClr val="2A2A2A"/>
              </a:solidFill>
            </a:endParaRPr>
          </a:p>
          <a:p>
            <a:pPr marL="0" lvl="0" indent="0">
              <a:spcBef>
                <a:spcPts val="0"/>
              </a:spcBef>
              <a:spcAft>
                <a:spcPts val="0"/>
              </a:spcAft>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title"/>
          </p:nvPr>
        </p:nvSpPr>
        <p:spPr>
          <a:xfrm>
            <a:off x="265500" y="463475"/>
            <a:ext cx="4045200" cy="14823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3000"/>
              <a:t>Flap, Oblique, or Parrot Beak</a:t>
            </a:r>
            <a:endParaRPr sz="3000"/>
          </a:p>
        </p:txBody>
      </p:sp>
      <p:sp>
        <p:nvSpPr>
          <p:cNvPr id="217" name="Shape 217"/>
          <p:cNvSpPr txBox="1">
            <a:spLocks noGrp="1"/>
          </p:cNvSpPr>
          <p:nvPr>
            <p:ph type="subTitle" idx="1"/>
          </p:nvPr>
        </p:nvSpPr>
        <p:spPr>
          <a:xfrm>
            <a:off x="265500" y="1954200"/>
            <a:ext cx="4045200" cy="12351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0"/>
              </a:spcBef>
              <a:spcAft>
                <a:spcPts val="0"/>
              </a:spcAft>
              <a:buClr>
                <a:srgbClr val="434343"/>
              </a:buClr>
              <a:buSzPts val="1800"/>
              <a:buChar char="●"/>
            </a:pPr>
            <a:r>
              <a:rPr lang="en" sz="1800">
                <a:solidFill>
                  <a:srgbClr val="434343"/>
                </a:solidFill>
                <a:highlight>
                  <a:srgbClr val="FFFFFF"/>
                </a:highlight>
              </a:rPr>
              <a:t>Most common</a:t>
            </a:r>
            <a:endParaRPr sz="1800">
              <a:solidFill>
                <a:srgbClr val="434343"/>
              </a:solidFill>
              <a:highlight>
                <a:srgbClr val="FFFFFF"/>
              </a:highlight>
            </a:endParaRPr>
          </a:p>
          <a:p>
            <a:pPr marL="457200" lvl="0" indent="-342900" algn="l" rtl="0">
              <a:lnSpc>
                <a:spcPct val="150000"/>
              </a:lnSpc>
              <a:spcBef>
                <a:spcPts val="0"/>
              </a:spcBef>
              <a:spcAft>
                <a:spcPts val="0"/>
              </a:spcAft>
              <a:buClr>
                <a:srgbClr val="434343"/>
              </a:buClr>
              <a:buSzPts val="1800"/>
              <a:buChar char="●"/>
            </a:pPr>
            <a:r>
              <a:rPr lang="en" sz="1800">
                <a:solidFill>
                  <a:srgbClr val="434343"/>
                </a:solidFill>
                <a:highlight>
                  <a:srgbClr val="FFFFFF"/>
                </a:highlight>
              </a:rPr>
              <a:t>Occurs at the posterior and middle thirds of the meniscus</a:t>
            </a:r>
            <a:endParaRPr sz="1800"/>
          </a:p>
        </p:txBody>
      </p:sp>
      <p:pic>
        <p:nvPicPr>
          <p:cNvPr id="218" name="Shape 218"/>
          <p:cNvPicPr preferRelativeResize="0"/>
          <p:nvPr/>
        </p:nvPicPr>
        <p:blipFill>
          <a:blip r:embed="rId3">
            <a:alphaModFix/>
          </a:blip>
          <a:stretch>
            <a:fillRect/>
          </a:stretch>
        </p:blipFill>
        <p:spPr>
          <a:xfrm>
            <a:off x="4984050" y="1304925"/>
            <a:ext cx="3810000" cy="2533650"/>
          </a:xfrm>
          <a:prstGeom prst="rect">
            <a:avLst/>
          </a:prstGeom>
          <a:noFill/>
          <a:ln>
            <a:noFill/>
          </a:ln>
        </p:spPr>
      </p:pic>
      <p:sp>
        <p:nvSpPr>
          <p:cNvPr id="219" name="Shape 219"/>
          <p:cNvSpPr/>
          <p:nvPr/>
        </p:nvSpPr>
        <p:spPr>
          <a:xfrm>
            <a:off x="6212150" y="1208475"/>
            <a:ext cx="1617900" cy="1518000"/>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0" name="Shape 220"/>
          <p:cNvSpPr txBox="1"/>
          <p:nvPr/>
        </p:nvSpPr>
        <p:spPr>
          <a:xfrm>
            <a:off x="4984050" y="3838575"/>
            <a:ext cx="3810000" cy="5193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sz="600">
                <a:solidFill>
                  <a:srgbClr val="2A2A2A"/>
                </a:solidFill>
              </a:rPr>
              <a:t>Hinkin DT. Arthroscopic partial meniscectomy. In: Balderston RA, Miller MD, eds. Operative Techniques in Orthopaedics. Philadelphia, Pa: WB Saunders; 1995:30, Figure 1.</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Shape 225"/>
          <p:cNvSpPr txBox="1">
            <a:spLocks noGrp="1"/>
          </p:cNvSpPr>
          <p:nvPr>
            <p:ph type="title"/>
          </p:nvPr>
        </p:nvSpPr>
        <p:spPr>
          <a:xfrm>
            <a:off x="265500" y="145850"/>
            <a:ext cx="4045200" cy="14823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3000"/>
              <a:t>Radial or Transverse</a:t>
            </a:r>
            <a:endParaRPr sz="3000"/>
          </a:p>
        </p:txBody>
      </p:sp>
      <p:sp>
        <p:nvSpPr>
          <p:cNvPr id="226" name="Shape 226"/>
          <p:cNvSpPr txBox="1">
            <a:spLocks noGrp="1"/>
          </p:cNvSpPr>
          <p:nvPr>
            <p:ph type="subTitle" idx="1"/>
          </p:nvPr>
        </p:nvSpPr>
        <p:spPr>
          <a:xfrm>
            <a:off x="265500" y="1628150"/>
            <a:ext cx="4045200" cy="2599200"/>
          </a:xfrm>
          <a:prstGeom prst="rect">
            <a:avLst/>
          </a:prstGeom>
        </p:spPr>
        <p:txBody>
          <a:bodyPr spcFirstLastPara="1" wrap="square" lIns="91425" tIns="91425" rIns="91425" bIns="91425" anchor="t" anchorCtr="0">
            <a:noAutofit/>
          </a:bodyPr>
          <a:lstStyle/>
          <a:p>
            <a:pPr marL="457200" lvl="0" indent="-330200" algn="l" rtl="0">
              <a:lnSpc>
                <a:spcPct val="150000"/>
              </a:lnSpc>
              <a:spcBef>
                <a:spcPts val="0"/>
              </a:spcBef>
              <a:spcAft>
                <a:spcPts val="0"/>
              </a:spcAft>
              <a:buClr>
                <a:srgbClr val="434343"/>
              </a:buClr>
              <a:buSzPts val="1600"/>
              <a:buChar char="●"/>
            </a:pPr>
            <a:r>
              <a:rPr lang="en" sz="1600">
                <a:solidFill>
                  <a:srgbClr val="434343"/>
                </a:solidFill>
                <a:highlight>
                  <a:srgbClr val="FFFFFF"/>
                </a:highlight>
              </a:rPr>
              <a:t>Begin at inner free edge and migrate towards the capsule</a:t>
            </a:r>
            <a:endParaRPr sz="1600">
              <a:solidFill>
                <a:srgbClr val="434343"/>
              </a:solidFill>
              <a:highlight>
                <a:srgbClr val="FFFFFF"/>
              </a:highlight>
            </a:endParaRPr>
          </a:p>
          <a:p>
            <a:pPr marL="457200" lvl="0" indent="-330200" algn="l" rtl="0">
              <a:lnSpc>
                <a:spcPct val="150000"/>
              </a:lnSpc>
              <a:spcBef>
                <a:spcPts val="0"/>
              </a:spcBef>
              <a:spcAft>
                <a:spcPts val="0"/>
              </a:spcAft>
              <a:buClr>
                <a:srgbClr val="434343"/>
              </a:buClr>
              <a:buSzPts val="1600"/>
              <a:buChar char="●"/>
            </a:pPr>
            <a:r>
              <a:rPr lang="en" sz="1600">
                <a:solidFill>
                  <a:srgbClr val="434343"/>
                </a:solidFill>
                <a:highlight>
                  <a:srgbClr val="FFFFFF"/>
                </a:highlight>
              </a:rPr>
              <a:t>Typically occur in the same area as the flap tears</a:t>
            </a:r>
            <a:endParaRPr sz="1600">
              <a:solidFill>
                <a:srgbClr val="434343"/>
              </a:solidFill>
              <a:highlight>
                <a:srgbClr val="FFFFFF"/>
              </a:highlight>
            </a:endParaRPr>
          </a:p>
          <a:p>
            <a:pPr marL="457200" lvl="0" indent="-330200" algn="l" rtl="0">
              <a:lnSpc>
                <a:spcPct val="150000"/>
              </a:lnSpc>
              <a:spcBef>
                <a:spcPts val="0"/>
              </a:spcBef>
              <a:spcAft>
                <a:spcPts val="0"/>
              </a:spcAft>
              <a:buClr>
                <a:srgbClr val="434343"/>
              </a:buClr>
              <a:buSzPts val="1600"/>
              <a:buChar char="●"/>
            </a:pPr>
            <a:r>
              <a:rPr lang="en" sz="1600">
                <a:solidFill>
                  <a:srgbClr val="434343"/>
                </a:solidFill>
                <a:highlight>
                  <a:srgbClr val="FFFFFF"/>
                </a:highlight>
              </a:rPr>
              <a:t>Can progress with activity</a:t>
            </a:r>
            <a:endParaRPr sz="1600">
              <a:solidFill>
                <a:srgbClr val="434343"/>
              </a:solidFill>
              <a:highlight>
                <a:srgbClr val="FFFFFF"/>
              </a:highlight>
            </a:endParaRPr>
          </a:p>
          <a:p>
            <a:pPr marL="457200" lvl="0" indent="-330200" algn="l" rtl="0">
              <a:lnSpc>
                <a:spcPct val="150000"/>
              </a:lnSpc>
              <a:spcBef>
                <a:spcPts val="0"/>
              </a:spcBef>
              <a:spcAft>
                <a:spcPts val="0"/>
              </a:spcAft>
              <a:buClr>
                <a:srgbClr val="434343"/>
              </a:buClr>
              <a:buSzPts val="1600"/>
              <a:buChar char="●"/>
            </a:pPr>
            <a:r>
              <a:rPr lang="en" sz="1600">
                <a:solidFill>
                  <a:srgbClr val="434343"/>
                </a:solidFill>
                <a:highlight>
                  <a:srgbClr val="FFFFFF"/>
                </a:highlight>
              </a:rPr>
              <a:t>May result in complete loss of meniscal function if tear reaches periphery</a:t>
            </a:r>
            <a:endParaRPr sz="1600">
              <a:solidFill>
                <a:srgbClr val="434343"/>
              </a:solidFill>
              <a:highlight>
                <a:srgbClr val="FFFFFF"/>
              </a:highlight>
            </a:endParaRPr>
          </a:p>
          <a:p>
            <a:pPr marL="0" lvl="0" indent="0" rtl="0">
              <a:spcBef>
                <a:spcPts val="1600"/>
              </a:spcBef>
              <a:spcAft>
                <a:spcPts val="0"/>
              </a:spcAft>
              <a:buNone/>
            </a:pPr>
            <a:endParaRPr/>
          </a:p>
        </p:txBody>
      </p:sp>
      <p:pic>
        <p:nvPicPr>
          <p:cNvPr id="227" name="Shape 227"/>
          <p:cNvPicPr preferRelativeResize="0"/>
          <p:nvPr/>
        </p:nvPicPr>
        <p:blipFill>
          <a:blip r:embed="rId3">
            <a:alphaModFix/>
          </a:blip>
          <a:stretch>
            <a:fillRect/>
          </a:stretch>
        </p:blipFill>
        <p:spPr>
          <a:xfrm>
            <a:off x="4984050" y="1304925"/>
            <a:ext cx="3810000" cy="2533650"/>
          </a:xfrm>
          <a:prstGeom prst="rect">
            <a:avLst/>
          </a:prstGeom>
          <a:noFill/>
          <a:ln>
            <a:noFill/>
          </a:ln>
        </p:spPr>
      </p:pic>
      <p:sp>
        <p:nvSpPr>
          <p:cNvPr id="228" name="Shape 228"/>
          <p:cNvSpPr/>
          <p:nvPr/>
        </p:nvSpPr>
        <p:spPr>
          <a:xfrm>
            <a:off x="7560450" y="1367150"/>
            <a:ext cx="1378200" cy="1298400"/>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9" name="Shape 229"/>
          <p:cNvSpPr txBox="1"/>
          <p:nvPr/>
        </p:nvSpPr>
        <p:spPr>
          <a:xfrm>
            <a:off x="4984050" y="3838575"/>
            <a:ext cx="3810000" cy="5193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sz="600">
                <a:solidFill>
                  <a:srgbClr val="2A2A2A"/>
                </a:solidFill>
              </a:rPr>
              <a:t>Hinkin DT. Arthroscopic partial meniscectomy. In: Balderston RA, Miller MD, eds. Operative Techniques in Orthopaedics. Philadelphia, Pa: WB Saunders; 1995:30, Figure 1.</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Shape 234"/>
          <p:cNvSpPr txBox="1">
            <a:spLocks noGrp="1"/>
          </p:cNvSpPr>
          <p:nvPr>
            <p:ph type="title"/>
          </p:nvPr>
        </p:nvSpPr>
        <p:spPr>
          <a:xfrm>
            <a:off x="265500" y="145825"/>
            <a:ext cx="4045200" cy="14823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3000"/>
              <a:t>Horizontal</a:t>
            </a:r>
            <a:endParaRPr sz="3000"/>
          </a:p>
        </p:txBody>
      </p:sp>
      <p:sp>
        <p:nvSpPr>
          <p:cNvPr id="235" name="Shape 235"/>
          <p:cNvSpPr txBox="1">
            <a:spLocks noGrp="1"/>
          </p:cNvSpPr>
          <p:nvPr>
            <p:ph type="subTitle" idx="1"/>
          </p:nvPr>
        </p:nvSpPr>
        <p:spPr>
          <a:xfrm>
            <a:off x="216625" y="1685425"/>
            <a:ext cx="4045200" cy="1235100"/>
          </a:xfrm>
          <a:prstGeom prst="rect">
            <a:avLst/>
          </a:prstGeom>
        </p:spPr>
        <p:txBody>
          <a:bodyPr spcFirstLastPara="1" wrap="square" lIns="91425" tIns="91425" rIns="91425" bIns="91425" anchor="t" anchorCtr="0">
            <a:noAutofit/>
          </a:bodyPr>
          <a:lstStyle/>
          <a:p>
            <a:pPr marL="457200" lvl="0" indent="-330200" algn="l" rtl="0">
              <a:lnSpc>
                <a:spcPct val="150000"/>
              </a:lnSpc>
              <a:spcBef>
                <a:spcPts val="0"/>
              </a:spcBef>
              <a:spcAft>
                <a:spcPts val="0"/>
              </a:spcAft>
              <a:buClr>
                <a:srgbClr val="434343"/>
              </a:buClr>
              <a:buSzPts val="1600"/>
              <a:buChar char="●"/>
            </a:pPr>
            <a:r>
              <a:rPr lang="en" sz="1600">
                <a:solidFill>
                  <a:srgbClr val="434343"/>
                </a:solidFill>
              </a:rPr>
              <a:t>Usually occur in older individuals</a:t>
            </a:r>
            <a:endParaRPr sz="1600">
              <a:solidFill>
                <a:srgbClr val="434343"/>
              </a:solidFill>
            </a:endParaRPr>
          </a:p>
          <a:p>
            <a:pPr marL="457200" lvl="0" indent="-330200" algn="l" rtl="0">
              <a:lnSpc>
                <a:spcPct val="150000"/>
              </a:lnSpc>
              <a:spcBef>
                <a:spcPts val="0"/>
              </a:spcBef>
              <a:spcAft>
                <a:spcPts val="0"/>
              </a:spcAft>
              <a:buClr>
                <a:srgbClr val="434343"/>
              </a:buClr>
              <a:buSzPts val="1600"/>
              <a:buChar char="●"/>
            </a:pPr>
            <a:r>
              <a:rPr lang="en" sz="1600">
                <a:solidFill>
                  <a:srgbClr val="434343"/>
                </a:solidFill>
              </a:rPr>
              <a:t>Begin at inner free margin and move peripherally</a:t>
            </a:r>
            <a:endParaRPr sz="1600">
              <a:solidFill>
                <a:srgbClr val="434343"/>
              </a:solidFill>
            </a:endParaRPr>
          </a:p>
          <a:p>
            <a:pPr marL="457200" lvl="0" indent="-330200" algn="l" rtl="0">
              <a:lnSpc>
                <a:spcPct val="150000"/>
              </a:lnSpc>
              <a:spcBef>
                <a:spcPts val="0"/>
              </a:spcBef>
              <a:spcAft>
                <a:spcPts val="0"/>
              </a:spcAft>
              <a:buClr>
                <a:srgbClr val="434343"/>
              </a:buClr>
              <a:buSzPts val="1600"/>
              <a:buChar char="●"/>
            </a:pPr>
            <a:r>
              <a:rPr lang="en" sz="1600">
                <a:solidFill>
                  <a:srgbClr val="434343"/>
                </a:solidFill>
              </a:rPr>
              <a:t>Divide the meniscus into superior and inferior flaps</a:t>
            </a:r>
            <a:endParaRPr sz="1600">
              <a:solidFill>
                <a:srgbClr val="434343"/>
              </a:solidFill>
            </a:endParaRPr>
          </a:p>
          <a:p>
            <a:pPr marL="914400" lvl="1" indent="-330200" algn="l" rtl="0">
              <a:lnSpc>
                <a:spcPct val="150000"/>
              </a:lnSpc>
              <a:spcBef>
                <a:spcPts val="0"/>
              </a:spcBef>
              <a:spcAft>
                <a:spcPts val="0"/>
              </a:spcAft>
              <a:buClr>
                <a:srgbClr val="434343"/>
              </a:buClr>
              <a:buSzPts val="1600"/>
              <a:buChar char="○"/>
            </a:pPr>
            <a:r>
              <a:rPr lang="en" sz="1600">
                <a:solidFill>
                  <a:srgbClr val="434343"/>
                </a:solidFill>
              </a:rPr>
              <a:t>Either of which may be unstable</a:t>
            </a:r>
            <a:endParaRPr sz="1600">
              <a:solidFill>
                <a:srgbClr val="434343"/>
              </a:solidFill>
            </a:endParaRPr>
          </a:p>
        </p:txBody>
      </p:sp>
      <p:pic>
        <p:nvPicPr>
          <p:cNvPr id="236" name="Shape 236"/>
          <p:cNvPicPr preferRelativeResize="0"/>
          <p:nvPr/>
        </p:nvPicPr>
        <p:blipFill>
          <a:blip r:embed="rId3">
            <a:alphaModFix/>
          </a:blip>
          <a:stretch>
            <a:fillRect/>
          </a:stretch>
        </p:blipFill>
        <p:spPr>
          <a:xfrm>
            <a:off x="4984050" y="1304925"/>
            <a:ext cx="3810000" cy="2533650"/>
          </a:xfrm>
          <a:prstGeom prst="rect">
            <a:avLst/>
          </a:prstGeom>
          <a:noFill/>
          <a:ln>
            <a:noFill/>
          </a:ln>
        </p:spPr>
      </p:pic>
      <p:sp>
        <p:nvSpPr>
          <p:cNvPr id="237" name="Shape 237"/>
          <p:cNvSpPr/>
          <p:nvPr/>
        </p:nvSpPr>
        <p:spPr>
          <a:xfrm>
            <a:off x="5493050" y="2546775"/>
            <a:ext cx="1638000" cy="1358400"/>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8" name="Shape 238"/>
          <p:cNvSpPr txBox="1"/>
          <p:nvPr/>
        </p:nvSpPr>
        <p:spPr>
          <a:xfrm>
            <a:off x="4993700" y="3838575"/>
            <a:ext cx="3800400" cy="5493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 sz="600">
                <a:solidFill>
                  <a:srgbClr val="2A2A2A"/>
                </a:solidFill>
              </a:rPr>
              <a:t>Hinkin DT. Arthroscopic partial meniscectomy. In: Balderston RA, Miller MD, eds. Operative Techniques in Orthopaedics. Philadelphia, Pa: WB Saunders; 1995:30, Figure 1.</a:t>
            </a:r>
            <a:endParaRPr sz="600">
              <a:solidFill>
                <a:srgbClr val="2A2A2A"/>
              </a:solidFill>
            </a:endParaRPr>
          </a:p>
          <a:p>
            <a:pPr marL="0" lvl="0" indent="0">
              <a:spcBef>
                <a:spcPts val="0"/>
              </a:spcBef>
              <a:spcAft>
                <a:spcPts val="0"/>
              </a:spcAft>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Shape 243"/>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solidFill>
                  <a:srgbClr val="434343"/>
                </a:solidFill>
              </a:rPr>
              <a:t>Lateral view of a horizontal cleavage tear</a:t>
            </a:r>
            <a:endParaRPr>
              <a:solidFill>
                <a:srgbClr val="434343"/>
              </a:solidFill>
            </a:endParaRPr>
          </a:p>
        </p:txBody>
      </p:sp>
      <p:pic>
        <p:nvPicPr>
          <p:cNvPr id="244" name="Shape 244"/>
          <p:cNvPicPr preferRelativeResize="0"/>
          <p:nvPr/>
        </p:nvPicPr>
        <p:blipFill rotWithShape="1">
          <a:blip r:embed="rId3">
            <a:alphaModFix/>
          </a:blip>
          <a:srcRect t="4954" b="18470"/>
          <a:stretch/>
        </p:blipFill>
        <p:spPr>
          <a:xfrm>
            <a:off x="1166975" y="315525"/>
            <a:ext cx="6810050" cy="391505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Shape 249"/>
          <p:cNvSpPr txBox="1">
            <a:spLocks noGrp="1"/>
          </p:cNvSpPr>
          <p:nvPr>
            <p:ph type="title"/>
          </p:nvPr>
        </p:nvSpPr>
        <p:spPr>
          <a:xfrm>
            <a:off x="265500" y="219125"/>
            <a:ext cx="4045200" cy="14823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3000"/>
              <a:t>Complex Degenerative</a:t>
            </a:r>
            <a:endParaRPr sz="3000"/>
          </a:p>
        </p:txBody>
      </p:sp>
      <p:sp>
        <p:nvSpPr>
          <p:cNvPr id="250" name="Shape 250"/>
          <p:cNvSpPr txBox="1">
            <a:spLocks noGrp="1"/>
          </p:cNvSpPr>
          <p:nvPr>
            <p:ph type="subTitle" idx="1"/>
          </p:nvPr>
        </p:nvSpPr>
        <p:spPr>
          <a:xfrm>
            <a:off x="265500" y="1701425"/>
            <a:ext cx="4045200" cy="1235100"/>
          </a:xfrm>
          <a:prstGeom prst="rect">
            <a:avLst/>
          </a:prstGeom>
        </p:spPr>
        <p:txBody>
          <a:bodyPr spcFirstLastPara="1" wrap="square" lIns="91425" tIns="91425" rIns="91425" bIns="91425" anchor="t" anchorCtr="0">
            <a:noAutofit/>
          </a:bodyPr>
          <a:lstStyle/>
          <a:p>
            <a:pPr marL="457200" lvl="0" indent="-330200" algn="l" rtl="0">
              <a:lnSpc>
                <a:spcPct val="150000"/>
              </a:lnSpc>
              <a:spcBef>
                <a:spcPts val="0"/>
              </a:spcBef>
              <a:spcAft>
                <a:spcPts val="0"/>
              </a:spcAft>
              <a:buClr>
                <a:srgbClr val="434343"/>
              </a:buClr>
              <a:buSzPts val="1600"/>
              <a:buChar char="●"/>
            </a:pPr>
            <a:r>
              <a:rPr lang="en" sz="1600">
                <a:solidFill>
                  <a:srgbClr val="434343"/>
                </a:solidFill>
              </a:rPr>
              <a:t>Occurs in multiple planes</a:t>
            </a:r>
            <a:endParaRPr sz="1600">
              <a:solidFill>
                <a:srgbClr val="434343"/>
              </a:solidFill>
            </a:endParaRPr>
          </a:p>
          <a:p>
            <a:pPr marL="457200" lvl="0" indent="-330200" algn="l" rtl="0">
              <a:lnSpc>
                <a:spcPct val="150000"/>
              </a:lnSpc>
              <a:spcBef>
                <a:spcPts val="0"/>
              </a:spcBef>
              <a:spcAft>
                <a:spcPts val="0"/>
              </a:spcAft>
              <a:buClr>
                <a:srgbClr val="434343"/>
              </a:buClr>
              <a:buSzPts val="1600"/>
              <a:buChar char="●"/>
            </a:pPr>
            <a:r>
              <a:rPr lang="en" sz="1600">
                <a:solidFill>
                  <a:srgbClr val="434343"/>
                </a:solidFill>
              </a:rPr>
              <a:t>Associated with osteoarthritic changes and chondromalacia of articular surfaces</a:t>
            </a:r>
            <a:endParaRPr sz="1600">
              <a:solidFill>
                <a:srgbClr val="434343"/>
              </a:solidFill>
            </a:endParaRPr>
          </a:p>
          <a:p>
            <a:pPr marL="457200" lvl="0" indent="-330200" algn="l" rtl="0">
              <a:lnSpc>
                <a:spcPct val="150000"/>
              </a:lnSpc>
              <a:spcBef>
                <a:spcPts val="0"/>
              </a:spcBef>
              <a:spcAft>
                <a:spcPts val="0"/>
              </a:spcAft>
              <a:buClr>
                <a:srgbClr val="434343"/>
              </a:buClr>
              <a:buSzPts val="1600"/>
              <a:buChar char="●"/>
            </a:pPr>
            <a:r>
              <a:rPr lang="en" sz="1600">
                <a:solidFill>
                  <a:srgbClr val="434343"/>
                </a:solidFill>
              </a:rPr>
              <a:t>Found in older individuals</a:t>
            </a:r>
            <a:endParaRPr sz="1600">
              <a:solidFill>
                <a:srgbClr val="434343"/>
              </a:solidFill>
            </a:endParaRPr>
          </a:p>
        </p:txBody>
      </p:sp>
      <p:pic>
        <p:nvPicPr>
          <p:cNvPr id="251" name="Shape 251"/>
          <p:cNvPicPr preferRelativeResize="0"/>
          <p:nvPr/>
        </p:nvPicPr>
        <p:blipFill>
          <a:blip r:embed="rId3">
            <a:alphaModFix/>
          </a:blip>
          <a:stretch>
            <a:fillRect/>
          </a:stretch>
        </p:blipFill>
        <p:spPr>
          <a:xfrm>
            <a:off x="4984050" y="1304925"/>
            <a:ext cx="3810000" cy="2533650"/>
          </a:xfrm>
          <a:prstGeom prst="rect">
            <a:avLst/>
          </a:prstGeom>
          <a:noFill/>
          <a:ln>
            <a:noFill/>
          </a:ln>
        </p:spPr>
      </p:pic>
      <p:sp>
        <p:nvSpPr>
          <p:cNvPr id="252" name="Shape 252"/>
          <p:cNvSpPr/>
          <p:nvPr/>
        </p:nvSpPr>
        <p:spPr>
          <a:xfrm>
            <a:off x="6811400" y="2596725"/>
            <a:ext cx="1488000" cy="1338300"/>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3" name="Shape 253"/>
          <p:cNvSpPr txBox="1"/>
          <p:nvPr/>
        </p:nvSpPr>
        <p:spPr>
          <a:xfrm>
            <a:off x="4984050" y="3838575"/>
            <a:ext cx="3810000" cy="3396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 sz="600">
                <a:solidFill>
                  <a:srgbClr val="2A2A2A"/>
                </a:solidFill>
              </a:rPr>
              <a:t>Hinkin DT. Arthroscopic partial meniscectomy. In: Balderston RA, Miller MD, eds. Operative Techniques in Orthopaedics. Philadelphia, Pa: WB Saunders; 1995:30, Figure 1.</a:t>
            </a:r>
            <a:endParaRPr sz="600">
              <a:solidFill>
                <a:srgbClr val="2A2A2A"/>
              </a:solidFill>
            </a:endParaRPr>
          </a:p>
          <a:p>
            <a:pPr marL="0" lvl="0" indent="0">
              <a:spcBef>
                <a:spcPts val="0"/>
              </a:spcBef>
              <a:spcAft>
                <a:spcPts val="0"/>
              </a:spcAft>
              <a:buNone/>
            </a:pP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Shape 258"/>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Exam &amp; Diagnostics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Shape 26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Exam</a:t>
            </a:r>
            <a:endParaRPr/>
          </a:p>
        </p:txBody>
      </p:sp>
      <p:sp>
        <p:nvSpPr>
          <p:cNvPr id="264" name="Shape 26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lnSpc>
                <a:spcPct val="150000"/>
              </a:lnSpc>
              <a:spcBef>
                <a:spcPts val="0"/>
              </a:spcBef>
              <a:spcAft>
                <a:spcPts val="0"/>
              </a:spcAft>
              <a:buClr>
                <a:srgbClr val="434343"/>
              </a:buClr>
              <a:buSzPts val="1800"/>
              <a:buChar char="●"/>
            </a:pPr>
            <a:r>
              <a:rPr lang="en">
                <a:solidFill>
                  <a:srgbClr val="434343"/>
                </a:solidFill>
              </a:rPr>
              <a:t>Patients will describe pain during weightbearing activity along the joint line (often palpable)</a:t>
            </a:r>
            <a:endParaRPr>
              <a:solidFill>
                <a:srgbClr val="434343"/>
              </a:solidFill>
            </a:endParaRPr>
          </a:p>
          <a:p>
            <a:pPr marL="457200" lvl="0" indent="-342900" rtl="0">
              <a:lnSpc>
                <a:spcPct val="150000"/>
              </a:lnSpc>
              <a:spcBef>
                <a:spcPts val="0"/>
              </a:spcBef>
              <a:spcAft>
                <a:spcPts val="0"/>
              </a:spcAft>
              <a:buClr>
                <a:srgbClr val="434343"/>
              </a:buClr>
              <a:buSzPts val="1800"/>
              <a:buChar char="●"/>
            </a:pPr>
            <a:r>
              <a:rPr lang="en">
                <a:solidFill>
                  <a:srgbClr val="434343"/>
                </a:solidFill>
              </a:rPr>
              <a:t>Complaints of catching, clicking, giving and/or locking are common</a:t>
            </a:r>
            <a:endParaRPr>
              <a:solidFill>
                <a:srgbClr val="434343"/>
              </a:solidFill>
            </a:endParaRPr>
          </a:p>
          <a:p>
            <a:pPr marL="457200" lvl="0" indent="-342900" rtl="0">
              <a:lnSpc>
                <a:spcPct val="150000"/>
              </a:lnSpc>
              <a:spcBef>
                <a:spcPts val="0"/>
              </a:spcBef>
              <a:spcAft>
                <a:spcPts val="0"/>
              </a:spcAft>
              <a:buClr>
                <a:srgbClr val="434343"/>
              </a:buClr>
              <a:buSzPts val="1800"/>
              <a:buChar char="●"/>
            </a:pPr>
            <a:r>
              <a:rPr lang="en">
                <a:solidFill>
                  <a:srgbClr val="434343"/>
                </a:solidFill>
              </a:rPr>
              <a:t>Often the patient can recall a specific instance where the knee was flexed and rotated causing the tear - this same motion can cause reproducible symptoms (i.e. Thessaly’s, McMurray’s, Ege’s or Apley’s Tests)</a:t>
            </a:r>
            <a:endParaRPr>
              <a:solidFill>
                <a:srgbClr val="434343"/>
              </a:solidFill>
            </a:endParaRPr>
          </a:p>
          <a:p>
            <a:pPr marL="0" lvl="0" indent="0">
              <a:spcBef>
                <a:spcPts val="1600"/>
              </a:spcBef>
              <a:spcAft>
                <a:spcPts val="1600"/>
              </a:spcAft>
              <a:buNone/>
            </a:pPr>
            <a:endParaRPr>
              <a:solidFill>
                <a:srgbClr val="434343"/>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Shape 26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Diagnostics</a:t>
            </a:r>
            <a:endParaRPr/>
          </a:p>
        </p:txBody>
      </p:sp>
      <p:sp>
        <p:nvSpPr>
          <p:cNvPr id="270" name="Shape 270"/>
          <p:cNvSpPr txBox="1">
            <a:spLocks noGrp="1"/>
          </p:cNvSpPr>
          <p:nvPr>
            <p:ph type="body" idx="1"/>
          </p:nvPr>
        </p:nvSpPr>
        <p:spPr>
          <a:xfrm>
            <a:off x="311700" y="3592050"/>
            <a:ext cx="8520600" cy="850800"/>
          </a:xfrm>
          <a:prstGeom prst="rect">
            <a:avLst/>
          </a:prstGeom>
        </p:spPr>
        <p:txBody>
          <a:bodyPr spcFirstLastPara="1" wrap="square" lIns="91425" tIns="91425" rIns="91425" bIns="91425" anchor="t" anchorCtr="0">
            <a:noAutofit/>
          </a:bodyPr>
          <a:lstStyle/>
          <a:p>
            <a:pPr marL="457200" lvl="0" indent="-317500" rtl="0">
              <a:spcBef>
                <a:spcPts val="0"/>
              </a:spcBef>
              <a:spcAft>
                <a:spcPts val="0"/>
              </a:spcAft>
              <a:buClr>
                <a:srgbClr val="434343"/>
              </a:buClr>
              <a:buSzPts val="1400"/>
              <a:buChar char="●"/>
            </a:pPr>
            <a:r>
              <a:rPr lang="en" sz="1400">
                <a:solidFill>
                  <a:srgbClr val="434343"/>
                </a:solidFill>
                <a:highlight>
                  <a:srgbClr val="FFFFFF"/>
                </a:highlight>
              </a:rPr>
              <a:t>Special tests are weak in isolation</a:t>
            </a:r>
            <a:endParaRPr sz="1400">
              <a:solidFill>
                <a:srgbClr val="434343"/>
              </a:solidFill>
              <a:highlight>
                <a:srgbClr val="FFFFFF"/>
              </a:highlight>
            </a:endParaRPr>
          </a:p>
          <a:p>
            <a:pPr marL="457200" lvl="0" indent="-317500">
              <a:spcBef>
                <a:spcPts val="0"/>
              </a:spcBef>
              <a:spcAft>
                <a:spcPts val="0"/>
              </a:spcAft>
              <a:buClr>
                <a:srgbClr val="434343"/>
              </a:buClr>
              <a:buSzPts val="1400"/>
              <a:buChar char="●"/>
            </a:pPr>
            <a:r>
              <a:rPr lang="en" sz="1400">
                <a:solidFill>
                  <a:srgbClr val="434343"/>
                </a:solidFill>
                <a:highlight>
                  <a:srgbClr val="FFFFFF"/>
                </a:highlight>
              </a:rPr>
              <a:t>Konan et al. (2009) proved that McMurray’s Test combined, positive joint line tenderness and positive mechanical history increase sensitivity and specificity to over 90%</a:t>
            </a:r>
            <a:endParaRPr sz="1400">
              <a:solidFill>
                <a:srgbClr val="434343"/>
              </a:solidFill>
              <a:highlight>
                <a:srgbClr val="FFFFFF"/>
              </a:highlight>
            </a:endParaRPr>
          </a:p>
          <a:p>
            <a:pPr marL="0" lvl="0" indent="0">
              <a:spcBef>
                <a:spcPts val="1600"/>
              </a:spcBef>
              <a:spcAft>
                <a:spcPts val="1600"/>
              </a:spcAft>
              <a:buNone/>
            </a:pPr>
            <a:r>
              <a:rPr lang="en" sz="1400" i="1">
                <a:solidFill>
                  <a:srgbClr val="434343"/>
                </a:solidFill>
                <a:highlight>
                  <a:srgbClr val="FFFFFF"/>
                </a:highlight>
              </a:rPr>
              <a:t>Gold standard: MRI</a:t>
            </a:r>
            <a:endParaRPr sz="1400" i="1">
              <a:solidFill>
                <a:srgbClr val="434343"/>
              </a:solidFill>
              <a:highlight>
                <a:srgbClr val="FFFFFF"/>
              </a:highlight>
            </a:endParaRPr>
          </a:p>
        </p:txBody>
      </p:sp>
      <p:graphicFrame>
        <p:nvGraphicFramePr>
          <p:cNvPr id="271" name="Shape 271"/>
          <p:cNvGraphicFramePr/>
          <p:nvPr/>
        </p:nvGraphicFramePr>
        <p:xfrm>
          <a:off x="952500" y="1093925"/>
          <a:ext cx="7239000" cy="2377259"/>
        </p:xfrm>
        <a:graphic>
          <a:graphicData uri="http://schemas.openxmlformats.org/drawingml/2006/table">
            <a:tbl>
              <a:tblPr>
                <a:noFill/>
                <a:tableStyleId>{7C2AB6D7-6993-4DA3-918B-33489DD0A1C6}</a:tableStyleId>
              </a:tblPr>
              <a:tblGrid>
                <a:gridCol w="2413000">
                  <a:extLst>
                    <a:ext uri="{9D8B030D-6E8A-4147-A177-3AD203B41FA5}">
                      <a16:colId xmlns:a16="http://schemas.microsoft.com/office/drawing/2014/main" val="20000"/>
                    </a:ext>
                  </a:extLst>
                </a:gridCol>
                <a:gridCol w="2413000">
                  <a:extLst>
                    <a:ext uri="{9D8B030D-6E8A-4147-A177-3AD203B41FA5}">
                      <a16:colId xmlns:a16="http://schemas.microsoft.com/office/drawing/2014/main" val="20001"/>
                    </a:ext>
                  </a:extLst>
                </a:gridCol>
                <a:gridCol w="2413000">
                  <a:extLst>
                    <a:ext uri="{9D8B030D-6E8A-4147-A177-3AD203B41FA5}">
                      <a16:colId xmlns:a16="http://schemas.microsoft.com/office/drawing/2014/main" val="20002"/>
                    </a:ext>
                  </a:extLst>
                </a:gridCol>
              </a:tblGrid>
              <a:tr h="381000">
                <a:tc>
                  <a:txBody>
                    <a:bodyPr/>
                    <a:lstStyle/>
                    <a:p>
                      <a:pPr marL="0" lvl="0" indent="0">
                        <a:spcBef>
                          <a:spcPts val="0"/>
                        </a:spcBef>
                        <a:spcAft>
                          <a:spcPts val="0"/>
                        </a:spcAft>
                        <a:buNone/>
                      </a:pPr>
                      <a:r>
                        <a:rPr lang="en" b="1">
                          <a:solidFill>
                            <a:srgbClr val="434343"/>
                          </a:solidFill>
                        </a:rPr>
                        <a:t>Test</a:t>
                      </a:r>
                      <a:endParaRPr b="1">
                        <a:solidFill>
                          <a:srgbClr val="434343"/>
                        </a:solidFill>
                      </a:endParaRPr>
                    </a:p>
                  </a:txBody>
                  <a:tcPr marL="91425" marR="91425" marT="91425" marB="91425"/>
                </a:tc>
                <a:tc>
                  <a:txBody>
                    <a:bodyPr/>
                    <a:lstStyle/>
                    <a:p>
                      <a:pPr marL="0" lvl="0" indent="0">
                        <a:spcBef>
                          <a:spcPts val="0"/>
                        </a:spcBef>
                        <a:spcAft>
                          <a:spcPts val="0"/>
                        </a:spcAft>
                        <a:buNone/>
                      </a:pPr>
                      <a:r>
                        <a:rPr lang="en" b="1">
                          <a:solidFill>
                            <a:srgbClr val="434343"/>
                          </a:solidFill>
                        </a:rPr>
                        <a:t>Sensitivity (%)</a:t>
                      </a:r>
                      <a:endParaRPr b="1">
                        <a:solidFill>
                          <a:srgbClr val="434343"/>
                        </a:solidFill>
                      </a:endParaRPr>
                    </a:p>
                  </a:txBody>
                  <a:tcPr marL="91425" marR="91425" marT="91425" marB="91425"/>
                </a:tc>
                <a:tc>
                  <a:txBody>
                    <a:bodyPr/>
                    <a:lstStyle/>
                    <a:p>
                      <a:pPr marL="0" lvl="0" indent="0">
                        <a:spcBef>
                          <a:spcPts val="0"/>
                        </a:spcBef>
                        <a:spcAft>
                          <a:spcPts val="0"/>
                        </a:spcAft>
                        <a:buNone/>
                      </a:pPr>
                      <a:r>
                        <a:rPr lang="en" b="1">
                          <a:solidFill>
                            <a:srgbClr val="434343"/>
                          </a:solidFill>
                        </a:rPr>
                        <a:t>Specificity (%)</a:t>
                      </a:r>
                      <a:endParaRPr b="1">
                        <a:solidFill>
                          <a:srgbClr val="434343"/>
                        </a:solidFill>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rtl="0">
                        <a:spcBef>
                          <a:spcPts val="0"/>
                        </a:spcBef>
                        <a:spcAft>
                          <a:spcPts val="0"/>
                        </a:spcAft>
                        <a:buNone/>
                      </a:pPr>
                      <a:r>
                        <a:rPr lang="en">
                          <a:solidFill>
                            <a:srgbClr val="434343"/>
                          </a:solidFill>
                        </a:rPr>
                        <a:t>McMurray</a:t>
                      </a:r>
                      <a:endParaRPr>
                        <a:solidFill>
                          <a:srgbClr val="434343"/>
                        </a:solidFill>
                      </a:endParaRPr>
                    </a:p>
                  </a:txBody>
                  <a:tcPr marL="91425" marR="91425" marT="91425" marB="91425"/>
                </a:tc>
                <a:tc>
                  <a:txBody>
                    <a:bodyPr/>
                    <a:lstStyle/>
                    <a:p>
                      <a:pPr marL="0" lvl="0" indent="0" rtl="0">
                        <a:spcBef>
                          <a:spcPts val="0"/>
                        </a:spcBef>
                        <a:spcAft>
                          <a:spcPts val="0"/>
                        </a:spcAft>
                        <a:buNone/>
                      </a:pPr>
                      <a:r>
                        <a:rPr lang="en">
                          <a:solidFill>
                            <a:srgbClr val="434343"/>
                          </a:solidFill>
                        </a:rPr>
                        <a:t>70</a:t>
                      </a:r>
                      <a:endParaRPr>
                        <a:solidFill>
                          <a:srgbClr val="434343"/>
                        </a:solidFill>
                      </a:endParaRPr>
                    </a:p>
                  </a:txBody>
                  <a:tcPr marL="91425" marR="91425" marT="91425" marB="91425"/>
                </a:tc>
                <a:tc>
                  <a:txBody>
                    <a:bodyPr/>
                    <a:lstStyle/>
                    <a:p>
                      <a:pPr marL="0" lvl="0" indent="0" rtl="0">
                        <a:spcBef>
                          <a:spcPts val="0"/>
                        </a:spcBef>
                        <a:spcAft>
                          <a:spcPts val="0"/>
                        </a:spcAft>
                        <a:buNone/>
                      </a:pPr>
                      <a:r>
                        <a:rPr lang="en">
                          <a:solidFill>
                            <a:srgbClr val="434343"/>
                          </a:solidFill>
                        </a:rPr>
                        <a:t>71</a:t>
                      </a:r>
                      <a:endParaRPr>
                        <a:solidFill>
                          <a:srgbClr val="434343"/>
                        </a:solidFill>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rtl="0">
                        <a:spcBef>
                          <a:spcPts val="0"/>
                        </a:spcBef>
                        <a:spcAft>
                          <a:spcPts val="0"/>
                        </a:spcAft>
                        <a:buNone/>
                      </a:pPr>
                      <a:r>
                        <a:rPr lang="en">
                          <a:solidFill>
                            <a:srgbClr val="434343"/>
                          </a:solidFill>
                        </a:rPr>
                        <a:t>Thessaly</a:t>
                      </a:r>
                      <a:endParaRPr>
                        <a:solidFill>
                          <a:srgbClr val="434343"/>
                        </a:solidFill>
                      </a:endParaRPr>
                    </a:p>
                  </a:txBody>
                  <a:tcPr marL="91425" marR="91425" marT="91425" marB="91425"/>
                </a:tc>
                <a:tc>
                  <a:txBody>
                    <a:bodyPr/>
                    <a:lstStyle/>
                    <a:p>
                      <a:pPr marL="0" lvl="0" indent="0" rtl="0">
                        <a:spcBef>
                          <a:spcPts val="0"/>
                        </a:spcBef>
                        <a:spcAft>
                          <a:spcPts val="0"/>
                        </a:spcAft>
                        <a:buNone/>
                      </a:pPr>
                      <a:r>
                        <a:rPr lang="en">
                          <a:solidFill>
                            <a:srgbClr val="434343"/>
                          </a:solidFill>
                        </a:rPr>
                        <a:t>66</a:t>
                      </a:r>
                      <a:endParaRPr>
                        <a:solidFill>
                          <a:srgbClr val="434343"/>
                        </a:solidFill>
                      </a:endParaRPr>
                    </a:p>
                  </a:txBody>
                  <a:tcPr marL="91425" marR="91425" marT="91425" marB="91425"/>
                </a:tc>
                <a:tc>
                  <a:txBody>
                    <a:bodyPr/>
                    <a:lstStyle/>
                    <a:p>
                      <a:pPr marL="0" lvl="0" indent="0" rtl="0">
                        <a:spcBef>
                          <a:spcPts val="0"/>
                        </a:spcBef>
                        <a:spcAft>
                          <a:spcPts val="0"/>
                        </a:spcAft>
                        <a:buNone/>
                      </a:pPr>
                      <a:r>
                        <a:rPr lang="en">
                          <a:solidFill>
                            <a:srgbClr val="434343"/>
                          </a:solidFill>
                        </a:rPr>
                        <a:t>53</a:t>
                      </a:r>
                      <a:endParaRPr>
                        <a:solidFill>
                          <a:srgbClr val="434343"/>
                        </a:solidFill>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rtl="0">
                        <a:spcBef>
                          <a:spcPts val="0"/>
                        </a:spcBef>
                        <a:spcAft>
                          <a:spcPts val="0"/>
                        </a:spcAft>
                        <a:buNone/>
                      </a:pPr>
                      <a:r>
                        <a:rPr lang="en">
                          <a:solidFill>
                            <a:srgbClr val="434343"/>
                          </a:solidFill>
                        </a:rPr>
                        <a:t>Apley</a:t>
                      </a:r>
                      <a:endParaRPr>
                        <a:solidFill>
                          <a:srgbClr val="434343"/>
                        </a:solidFill>
                      </a:endParaRPr>
                    </a:p>
                  </a:txBody>
                  <a:tcPr marL="91425" marR="91425" marT="91425" marB="91425"/>
                </a:tc>
                <a:tc>
                  <a:txBody>
                    <a:bodyPr/>
                    <a:lstStyle/>
                    <a:p>
                      <a:pPr marL="0" lvl="0" indent="0" rtl="0">
                        <a:spcBef>
                          <a:spcPts val="0"/>
                        </a:spcBef>
                        <a:spcAft>
                          <a:spcPts val="0"/>
                        </a:spcAft>
                        <a:buNone/>
                      </a:pPr>
                      <a:r>
                        <a:rPr lang="en">
                          <a:solidFill>
                            <a:srgbClr val="434343"/>
                          </a:solidFill>
                        </a:rPr>
                        <a:t>60</a:t>
                      </a:r>
                      <a:endParaRPr>
                        <a:solidFill>
                          <a:srgbClr val="434343"/>
                        </a:solidFill>
                      </a:endParaRPr>
                    </a:p>
                  </a:txBody>
                  <a:tcPr marL="91425" marR="91425" marT="91425" marB="91425"/>
                </a:tc>
                <a:tc>
                  <a:txBody>
                    <a:bodyPr/>
                    <a:lstStyle/>
                    <a:p>
                      <a:pPr marL="0" lvl="0" indent="0" rtl="0">
                        <a:spcBef>
                          <a:spcPts val="0"/>
                        </a:spcBef>
                        <a:spcAft>
                          <a:spcPts val="0"/>
                        </a:spcAft>
                        <a:buNone/>
                      </a:pPr>
                      <a:r>
                        <a:rPr lang="en">
                          <a:solidFill>
                            <a:srgbClr val="434343"/>
                          </a:solidFill>
                        </a:rPr>
                        <a:t>70</a:t>
                      </a:r>
                      <a:endParaRPr>
                        <a:solidFill>
                          <a:srgbClr val="434343"/>
                        </a:solidFill>
                      </a:endParaRPr>
                    </a:p>
                  </a:txBody>
                  <a:tcPr marL="91425" marR="91425" marT="91425" marB="91425"/>
                </a:tc>
                <a:extLst>
                  <a:ext uri="{0D108BD9-81ED-4DB2-BD59-A6C34878D82A}">
                    <a16:rowId xmlns:a16="http://schemas.microsoft.com/office/drawing/2014/main" val="10003"/>
                  </a:ext>
                </a:extLst>
              </a:tr>
              <a:tr h="381000">
                <a:tc>
                  <a:txBody>
                    <a:bodyPr/>
                    <a:lstStyle/>
                    <a:p>
                      <a:pPr marL="0" lvl="0" indent="0" rtl="0">
                        <a:spcBef>
                          <a:spcPts val="0"/>
                        </a:spcBef>
                        <a:spcAft>
                          <a:spcPts val="0"/>
                        </a:spcAft>
                        <a:buNone/>
                      </a:pPr>
                      <a:r>
                        <a:rPr lang="en">
                          <a:solidFill>
                            <a:srgbClr val="434343"/>
                          </a:solidFill>
                        </a:rPr>
                        <a:t>Ege (Medial)</a:t>
                      </a:r>
                      <a:endParaRPr>
                        <a:solidFill>
                          <a:srgbClr val="434343"/>
                        </a:solidFill>
                      </a:endParaRPr>
                    </a:p>
                  </a:txBody>
                  <a:tcPr marL="91425" marR="91425" marT="91425" marB="91425"/>
                </a:tc>
                <a:tc>
                  <a:txBody>
                    <a:bodyPr/>
                    <a:lstStyle/>
                    <a:p>
                      <a:pPr marL="0" lvl="0" indent="0" rtl="0">
                        <a:spcBef>
                          <a:spcPts val="0"/>
                        </a:spcBef>
                        <a:spcAft>
                          <a:spcPts val="0"/>
                        </a:spcAft>
                        <a:buNone/>
                      </a:pPr>
                      <a:r>
                        <a:rPr lang="en">
                          <a:solidFill>
                            <a:srgbClr val="434343"/>
                          </a:solidFill>
                        </a:rPr>
                        <a:t>67</a:t>
                      </a:r>
                      <a:endParaRPr>
                        <a:solidFill>
                          <a:srgbClr val="434343"/>
                        </a:solidFill>
                      </a:endParaRPr>
                    </a:p>
                  </a:txBody>
                  <a:tcPr marL="91425" marR="91425" marT="91425" marB="91425"/>
                </a:tc>
                <a:tc>
                  <a:txBody>
                    <a:bodyPr/>
                    <a:lstStyle/>
                    <a:p>
                      <a:pPr marL="0" lvl="0" indent="0" rtl="0">
                        <a:spcBef>
                          <a:spcPts val="0"/>
                        </a:spcBef>
                        <a:spcAft>
                          <a:spcPts val="0"/>
                        </a:spcAft>
                        <a:buNone/>
                      </a:pPr>
                      <a:r>
                        <a:rPr lang="en">
                          <a:solidFill>
                            <a:srgbClr val="434343"/>
                          </a:solidFill>
                        </a:rPr>
                        <a:t>81</a:t>
                      </a:r>
                      <a:endParaRPr>
                        <a:solidFill>
                          <a:srgbClr val="434343"/>
                        </a:solidFill>
                      </a:endParaRPr>
                    </a:p>
                  </a:txBody>
                  <a:tcPr marL="91425" marR="91425" marT="91425" marB="91425"/>
                </a:tc>
                <a:extLst>
                  <a:ext uri="{0D108BD9-81ED-4DB2-BD59-A6C34878D82A}">
                    <a16:rowId xmlns:a16="http://schemas.microsoft.com/office/drawing/2014/main" val="10004"/>
                  </a:ext>
                </a:extLst>
              </a:tr>
              <a:tr h="381000">
                <a:tc>
                  <a:txBody>
                    <a:bodyPr/>
                    <a:lstStyle/>
                    <a:p>
                      <a:pPr marL="0" lvl="0" indent="0" rtl="0">
                        <a:spcBef>
                          <a:spcPts val="0"/>
                        </a:spcBef>
                        <a:spcAft>
                          <a:spcPts val="0"/>
                        </a:spcAft>
                        <a:buNone/>
                      </a:pPr>
                      <a:r>
                        <a:rPr lang="en">
                          <a:solidFill>
                            <a:srgbClr val="434343"/>
                          </a:solidFill>
                        </a:rPr>
                        <a:t>Ege (Lateral)</a:t>
                      </a:r>
                      <a:endParaRPr>
                        <a:solidFill>
                          <a:srgbClr val="434343"/>
                        </a:solidFill>
                      </a:endParaRPr>
                    </a:p>
                  </a:txBody>
                  <a:tcPr marL="91425" marR="91425" marT="91425" marB="91425"/>
                </a:tc>
                <a:tc>
                  <a:txBody>
                    <a:bodyPr/>
                    <a:lstStyle/>
                    <a:p>
                      <a:pPr marL="0" lvl="0" indent="0" rtl="0">
                        <a:spcBef>
                          <a:spcPts val="0"/>
                        </a:spcBef>
                        <a:spcAft>
                          <a:spcPts val="0"/>
                        </a:spcAft>
                        <a:buNone/>
                      </a:pPr>
                      <a:r>
                        <a:rPr lang="en">
                          <a:solidFill>
                            <a:srgbClr val="434343"/>
                          </a:solidFill>
                        </a:rPr>
                        <a:t>64</a:t>
                      </a:r>
                      <a:endParaRPr>
                        <a:solidFill>
                          <a:srgbClr val="434343"/>
                        </a:solidFill>
                      </a:endParaRPr>
                    </a:p>
                  </a:txBody>
                  <a:tcPr marL="91425" marR="91425" marT="91425" marB="91425"/>
                </a:tc>
                <a:tc>
                  <a:txBody>
                    <a:bodyPr/>
                    <a:lstStyle/>
                    <a:p>
                      <a:pPr marL="0" lvl="0" indent="0" rtl="0">
                        <a:spcBef>
                          <a:spcPts val="0"/>
                        </a:spcBef>
                        <a:spcAft>
                          <a:spcPts val="0"/>
                        </a:spcAft>
                        <a:buNone/>
                      </a:pPr>
                      <a:r>
                        <a:rPr lang="en">
                          <a:solidFill>
                            <a:srgbClr val="434343"/>
                          </a:solidFill>
                        </a:rPr>
                        <a:t>90</a:t>
                      </a:r>
                      <a:endParaRPr>
                        <a:solidFill>
                          <a:srgbClr val="434343"/>
                        </a:solidFill>
                      </a:endParaRPr>
                    </a:p>
                  </a:txBody>
                  <a:tcPr marL="91425" marR="91425" marT="91425" marB="91425"/>
                </a:tc>
                <a:extLst>
                  <a:ext uri="{0D108BD9-81ED-4DB2-BD59-A6C34878D82A}">
                    <a16:rowId xmlns:a16="http://schemas.microsoft.com/office/drawing/2014/main" val="10005"/>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Shape 276"/>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Management</a:t>
            </a:r>
            <a:endParaRPr/>
          </a:p>
        </p:txBody>
      </p:sp>
      <p:sp>
        <p:nvSpPr>
          <p:cNvPr id="277" name="Shape 277"/>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Operative</a:t>
            </a:r>
            <a:endParaRPr/>
          </a:p>
          <a:p>
            <a:pPr marL="0" lvl="0" indent="0">
              <a:spcBef>
                <a:spcPts val="0"/>
              </a:spcBef>
              <a:spcAft>
                <a:spcPts val="0"/>
              </a:spcAft>
              <a:buNone/>
            </a:pPr>
            <a:r>
              <a:rPr lang="en"/>
              <a:t>Post-Operative</a:t>
            </a:r>
            <a:endParaRPr/>
          </a:p>
          <a:p>
            <a:pPr marL="0" lvl="0" indent="0" rtl="0">
              <a:spcBef>
                <a:spcPts val="0"/>
              </a:spcBef>
              <a:spcAft>
                <a:spcPts val="0"/>
              </a:spcAft>
              <a:buNone/>
            </a:pPr>
            <a:r>
              <a:rPr lang="en"/>
              <a:t>Non-Operative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Anatomy</a:t>
            </a:r>
            <a:endParaRPr/>
          </a:p>
        </p:txBody>
      </p:sp>
      <p:sp>
        <p:nvSpPr>
          <p:cNvPr id="67" name="Shape 67"/>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Medial and Lateral Menisci</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Shape 28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Management</a:t>
            </a:r>
            <a:endParaRPr/>
          </a:p>
        </p:txBody>
      </p:sp>
      <p:sp>
        <p:nvSpPr>
          <p:cNvPr id="283" name="Shape 283"/>
          <p:cNvSpPr txBox="1">
            <a:spLocks noGrp="1"/>
          </p:cNvSpPr>
          <p:nvPr>
            <p:ph type="body" idx="1"/>
          </p:nvPr>
        </p:nvSpPr>
        <p:spPr>
          <a:xfrm>
            <a:off x="311700" y="1152475"/>
            <a:ext cx="24549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800">
                <a:solidFill>
                  <a:srgbClr val="434343"/>
                </a:solidFill>
              </a:rPr>
              <a:t>Observation</a:t>
            </a:r>
            <a:endParaRPr sz="18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&lt;1cm in length</a:t>
            </a:r>
            <a:endParaRPr sz="18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Stable</a:t>
            </a:r>
            <a:endParaRPr sz="18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No mechanical symptoms</a:t>
            </a:r>
            <a:endParaRPr sz="1800">
              <a:solidFill>
                <a:srgbClr val="434343"/>
              </a:solidFill>
            </a:endParaRPr>
          </a:p>
          <a:p>
            <a:pPr marL="457200" lvl="0" indent="-342900">
              <a:spcBef>
                <a:spcPts val="0"/>
              </a:spcBef>
              <a:spcAft>
                <a:spcPts val="0"/>
              </a:spcAft>
              <a:buClr>
                <a:srgbClr val="434343"/>
              </a:buClr>
              <a:buSzPts val="1800"/>
              <a:buChar char="●"/>
            </a:pPr>
            <a:r>
              <a:rPr lang="en" sz="1800">
                <a:solidFill>
                  <a:srgbClr val="434343"/>
                </a:solidFill>
              </a:rPr>
              <a:t>Peripheral</a:t>
            </a:r>
            <a:endParaRPr sz="1800">
              <a:solidFill>
                <a:srgbClr val="434343"/>
              </a:solidFill>
            </a:endParaRPr>
          </a:p>
        </p:txBody>
      </p:sp>
      <p:sp>
        <p:nvSpPr>
          <p:cNvPr id="284" name="Shape 284"/>
          <p:cNvSpPr txBox="1">
            <a:spLocks noGrp="1"/>
          </p:cNvSpPr>
          <p:nvPr>
            <p:ph type="body" idx="2"/>
          </p:nvPr>
        </p:nvSpPr>
        <p:spPr>
          <a:xfrm>
            <a:off x="3344550" y="1152475"/>
            <a:ext cx="24549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800">
                <a:solidFill>
                  <a:srgbClr val="434343"/>
                </a:solidFill>
              </a:rPr>
              <a:t>Operative</a:t>
            </a:r>
            <a:endParaRPr sz="18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Meniscal Repair</a:t>
            </a:r>
            <a:endParaRPr sz="1800">
              <a:solidFill>
                <a:srgbClr val="434343"/>
              </a:solidFill>
            </a:endParaRPr>
          </a:p>
          <a:p>
            <a:pPr marL="914400" lvl="1" indent="-317500" rtl="0">
              <a:spcBef>
                <a:spcPts val="0"/>
              </a:spcBef>
              <a:spcAft>
                <a:spcPts val="0"/>
              </a:spcAft>
              <a:buClr>
                <a:srgbClr val="434343"/>
              </a:buClr>
              <a:buSzPts val="1400"/>
              <a:buChar char="○"/>
            </a:pPr>
            <a:r>
              <a:rPr lang="en" sz="1400">
                <a:solidFill>
                  <a:srgbClr val="434343"/>
                </a:solidFill>
              </a:rPr>
              <a:t>Open</a:t>
            </a:r>
            <a:endParaRPr sz="1400">
              <a:solidFill>
                <a:srgbClr val="434343"/>
              </a:solidFill>
            </a:endParaRPr>
          </a:p>
          <a:p>
            <a:pPr marL="914400" lvl="1" indent="-317500" rtl="0">
              <a:spcBef>
                <a:spcPts val="0"/>
              </a:spcBef>
              <a:spcAft>
                <a:spcPts val="0"/>
              </a:spcAft>
              <a:buClr>
                <a:srgbClr val="434343"/>
              </a:buClr>
              <a:buSzPts val="1400"/>
              <a:buChar char="○"/>
            </a:pPr>
            <a:r>
              <a:rPr lang="en" sz="1400">
                <a:solidFill>
                  <a:srgbClr val="434343"/>
                </a:solidFill>
              </a:rPr>
              <a:t>Arthroscopic</a:t>
            </a:r>
            <a:endParaRPr sz="14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Meniscectomy</a:t>
            </a:r>
            <a:endParaRPr sz="1800">
              <a:solidFill>
                <a:srgbClr val="434343"/>
              </a:solidFill>
            </a:endParaRPr>
          </a:p>
          <a:p>
            <a:pPr marL="914400" lvl="1" indent="-317500" rtl="0">
              <a:spcBef>
                <a:spcPts val="0"/>
              </a:spcBef>
              <a:spcAft>
                <a:spcPts val="0"/>
              </a:spcAft>
              <a:buClr>
                <a:srgbClr val="434343"/>
              </a:buClr>
              <a:buSzPts val="1400"/>
              <a:buChar char="○"/>
            </a:pPr>
            <a:r>
              <a:rPr lang="en" sz="1400">
                <a:solidFill>
                  <a:srgbClr val="434343"/>
                </a:solidFill>
              </a:rPr>
              <a:t>Partial or Total</a:t>
            </a:r>
            <a:endParaRPr sz="14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Meniscal Allograft</a:t>
            </a:r>
            <a:endParaRPr sz="1800">
              <a:solidFill>
                <a:srgbClr val="434343"/>
              </a:solidFill>
            </a:endParaRPr>
          </a:p>
          <a:p>
            <a:pPr marL="0" lvl="0" indent="0">
              <a:spcBef>
                <a:spcPts val="1600"/>
              </a:spcBef>
              <a:spcAft>
                <a:spcPts val="1600"/>
              </a:spcAft>
              <a:buNone/>
            </a:pPr>
            <a:r>
              <a:rPr lang="en" i="1">
                <a:solidFill>
                  <a:srgbClr val="434343"/>
                </a:solidFill>
              </a:rPr>
              <a:t>Requiring subsequent post-operative physical therapy</a:t>
            </a:r>
            <a:endParaRPr i="1">
              <a:solidFill>
                <a:srgbClr val="434343"/>
              </a:solidFill>
            </a:endParaRPr>
          </a:p>
        </p:txBody>
      </p:sp>
      <p:sp>
        <p:nvSpPr>
          <p:cNvPr id="285" name="Shape 285"/>
          <p:cNvSpPr txBox="1">
            <a:spLocks noGrp="1"/>
          </p:cNvSpPr>
          <p:nvPr>
            <p:ph type="body" idx="2"/>
          </p:nvPr>
        </p:nvSpPr>
        <p:spPr>
          <a:xfrm>
            <a:off x="6377400" y="1152475"/>
            <a:ext cx="24549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800">
                <a:solidFill>
                  <a:srgbClr val="434343"/>
                </a:solidFill>
              </a:rPr>
              <a:t>Non-Operative</a:t>
            </a:r>
            <a:endParaRPr sz="18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Physical Therapy</a:t>
            </a:r>
            <a:endParaRPr sz="1800">
              <a:solidFill>
                <a:srgbClr val="434343"/>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Shape 290"/>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Meniscal Repair</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Shape 29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Meniscal Repair</a:t>
            </a:r>
            <a:endParaRPr/>
          </a:p>
        </p:txBody>
      </p:sp>
      <p:sp>
        <p:nvSpPr>
          <p:cNvPr id="296" name="Shape 29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800">
                <a:solidFill>
                  <a:srgbClr val="434343"/>
                </a:solidFill>
              </a:rPr>
              <a:t>Indicated for:</a:t>
            </a:r>
            <a:endParaRPr sz="18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Unstable tears</a:t>
            </a:r>
            <a:endParaRPr sz="18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&gt;1 cm length</a:t>
            </a:r>
            <a:endParaRPr sz="18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Occur in outer 20-30% of periphery (red-red zone)</a:t>
            </a:r>
            <a:endParaRPr sz="18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ACL-stable knee</a:t>
            </a:r>
            <a:endParaRPr sz="1800">
              <a:solidFill>
                <a:srgbClr val="434343"/>
              </a:solidFill>
            </a:endParaRPr>
          </a:p>
          <a:p>
            <a:pPr marL="0" lvl="0" indent="0">
              <a:spcBef>
                <a:spcPts val="1600"/>
              </a:spcBef>
              <a:spcAft>
                <a:spcPts val="0"/>
              </a:spcAft>
              <a:buNone/>
            </a:pPr>
            <a:r>
              <a:rPr lang="en" sz="1800">
                <a:solidFill>
                  <a:srgbClr val="434343"/>
                </a:solidFill>
              </a:rPr>
              <a:t>Ideal tears</a:t>
            </a:r>
            <a:endParaRPr sz="18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Vertical, longitudinal tears</a:t>
            </a:r>
            <a:endParaRPr sz="18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Within 3 mm of the peripheral rim</a:t>
            </a:r>
            <a:endParaRPr sz="1800">
              <a:solidFill>
                <a:srgbClr val="434343"/>
              </a:solidFill>
            </a:endParaRPr>
          </a:p>
          <a:p>
            <a:pPr marL="0" lvl="0" indent="0" rtl="0">
              <a:spcBef>
                <a:spcPts val="1600"/>
              </a:spcBef>
              <a:spcAft>
                <a:spcPts val="1600"/>
              </a:spcAft>
              <a:buNone/>
            </a:pPr>
            <a:r>
              <a:rPr lang="en" sz="1800">
                <a:solidFill>
                  <a:srgbClr val="434343"/>
                </a:solidFill>
              </a:rPr>
              <a:t>Tears in the red-white zone can heal but based on the surgeon’s judgment</a:t>
            </a:r>
            <a:endParaRPr sz="1800">
              <a:solidFill>
                <a:srgbClr val="434343"/>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Shape 30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Meniscal Repair</a:t>
            </a:r>
            <a:endParaRPr/>
          </a:p>
        </p:txBody>
      </p:sp>
      <p:sp>
        <p:nvSpPr>
          <p:cNvPr id="302" name="Shape 30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
                <a:solidFill>
                  <a:srgbClr val="434343"/>
                </a:solidFill>
              </a:rPr>
              <a:t>Open Technique</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Limited to peripheral tears due to exposure and accessibility</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Long term follow up success rates 84-100%</a:t>
            </a:r>
            <a:endParaRPr>
              <a:solidFill>
                <a:srgbClr val="434343"/>
              </a:solidFill>
            </a:endParaRPr>
          </a:p>
          <a:p>
            <a:pPr marL="0" lvl="0" indent="0" rtl="0">
              <a:spcBef>
                <a:spcPts val="1600"/>
              </a:spcBef>
              <a:spcAft>
                <a:spcPts val="0"/>
              </a:spcAft>
              <a:buClr>
                <a:schemeClr val="dk1"/>
              </a:buClr>
              <a:buSzPts val="1100"/>
              <a:buFont typeface="Arial"/>
              <a:buNone/>
            </a:pPr>
            <a:r>
              <a:rPr lang="en">
                <a:solidFill>
                  <a:srgbClr val="434343"/>
                </a:solidFill>
              </a:rPr>
              <a:t>Arthroscopic</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Inside-Out, Outside-In, All Inside</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Recent use of anchors, screws, staples and arrows has shown to facilitate repair without extra portals</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No long term studies </a:t>
            </a:r>
            <a:endParaRPr>
              <a:solidFill>
                <a:srgbClr val="434343"/>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Shape 30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Meniscal Repair Rehabilitation</a:t>
            </a:r>
            <a:endParaRPr/>
          </a:p>
        </p:txBody>
      </p:sp>
      <p:sp>
        <p:nvSpPr>
          <p:cNvPr id="308" name="Shape 308"/>
          <p:cNvSpPr txBox="1">
            <a:spLocks noGrp="1"/>
          </p:cNvSpPr>
          <p:nvPr>
            <p:ph type="body" idx="1"/>
          </p:nvPr>
        </p:nvSpPr>
        <p:spPr>
          <a:xfrm>
            <a:off x="311700" y="117012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solidFill>
                  <a:srgbClr val="434343"/>
                </a:solidFill>
              </a:rPr>
              <a:t>Vanderhave, Perkins, and Le (2015)</a:t>
            </a:r>
            <a:endParaRPr>
              <a:solidFill>
                <a:srgbClr val="434343"/>
              </a:solidFill>
            </a:endParaRPr>
          </a:p>
          <a:p>
            <a:pPr marL="457200" lvl="0" indent="-342900" rtl="0">
              <a:spcBef>
                <a:spcPts val="1600"/>
              </a:spcBef>
              <a:spcAft>
                <a:spcPts val="0"/>
              </a:spcAft>
              <a:buClr>
                <a:srgbClr val="434343"/>
              </a:buClr>
              <a:buSzPts val="1800"/>
              <a:buChar char="●"/>
            </a:pPr>
            <a:r>
              <a:rPr lang="en">
                <a:solidFill>
                  <a:srgbClr val="434343"/>
                </a:solidFill>
              </a:rPr>
              <a:t>Systematic review</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Compared conservative vs accelerated weightbearing and range of motion</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Determined successful clinical outcomes</a:t>
            </a:r>
            <a:endParaRPr>
              <a:solidFill>
                <a:srgbClr val="434343"/>
              </a:solidFill>
            </a:endParaRPr>
          </a:p>
          <a:p>
            <a:pPr marL="914400" lvl="1" indent="-317500" rtl="0">
              <a:spcBef>
                <a:spcPts val="0"/>
              </a:spcBef>
              <a:spcAft>
                <a:spcPts val="0"/>
              </a:spcAft>
              <a:buClr>
                <a:srgbClr val="434343"/>
              </a:buClr>
              <a:buSzPts val="1400"/>
              <a:buChar char="○"/>
            </a:pPr>
            <a:r>
              <a:rPr lang="en">
                <a:solidFill>
                  <a:srgbClr val="434343"/>
                </a:solidFill>
              </a:rPr>
              <a:t>70% to 94% with conservative rehabilitation</a:t>
            </a:r>
            <a:endParaRPr>
              <a:solidFill>
                <a:srgbClr val="434343"/>
              </a:solidFill>
            </a:endParaRPr>
          </a:p>
          <a:p>
            <a:pPr marL="914400" lvl="1" indent="-317500" rtl="0">
              <a:spcBef>
                <a:spcPts val="0"/>
              </a:spcBef>
              <a:spcAft>
                <a:spcPts val="0"/>
              </a:spcAft>
              <a:buClr>
                <a:srgbClr val="434343"/>
              </a:buClr>
              <a:buSzPts val="1400"/>
              <a:buChar char="○"/>
            </a:pPr>
            <a:r>
              <a:rPr lang="en">
                <a:solidFill>
                  <a:srgbClr val="434343"/>
                </a:solidFill>
              </a:rPr>
              <a:t>64% to 96% with accelerated rehabilitation</a:t>
            </a:r>
            <a:endParaRPr>
              <a:solidFill>
                <a:srgbClr val="434343"/>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Shape 31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Meniscal Repair Rehabilitation</a:t>
            </a:r>
            <a:endParaRPr/>
          </a:p>
        </p:txBody>
      </p:sp>
      <p:sp>
        <p:nvSpPr>
          <p:cNvPr id="314" name="Shape 314"/>
          <p:cNvSpPr txBox="1">
            <a:spLocks noGrp="1"/>
          </p:cNvSpPr>
          <p:nvPr>
            <p:ph type="body" idx="1"/>
          </p:nvPr>
        </p:nvSpPr>
        <p:spPr>
          <a:xfrm>
            <a:off x="311700" y="1612700"/>
            <a:ext cx="8520600" cy="2956200"/>
          </a:xfrm>
          <a:prstGeom prst="rect">
            <a:avLst/>
          </a:prstGeom>
        </p:spPr>
        <p:txBody>
          <a:bodyPr spcFirstLastPara="1" wrap="square" lIns="91425" tIns="91425" rIns="91425" bIns="91425" anchor="t" anchorCtr="0">
            <a:noAutofit/>
          </a:bodyPr>
          <a:lstStyle/>
          <a:p>
            <a:pPr marL="0" lvl="0" indent="0" algn="ctr">
              <a:spcBef>
                <a:spcPts val="0"/>
              </a:spcBef>
              <a:spcAft>
                <a:spcPts val="1600"/>
              </a:spcAft>
              <a:buClr>
                <a:schemeClr val="dk1"/>
              </a:buClr>
              <a:buSzPts val="1100"/>
              <a:buFont typeface="Arial"/>
              <a:buNone/>
            </a:pPr>
            <a:r>
              <a:rPr lang="en" sz="2400">
                <a:solidFill>
                  <a:srgbClr val="434343"/>
                </a:solidFill>
              </a:rPr>
              <a:t>Immediate weightbearing and range of motion shows no significant difference in outcomes compared to delayed range of motion and weightbearing</a:t>
            </a:r>
            <a:endParaRPr sz="2400">
              <a:solidFill>
                <a:srgbClr val="434343"/>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Shape 3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Meniscal Repair Rehabilitation</a:t>
            </a:r>
            <a:endParaRPr/>
          </a:p>
        </p:txBody>
      </p:sp>
      <p:sp>
        <p:nvSpPr>
          <p:cNvPr id="320" name="Shape 320"/>
          <p:cNvSpPr txBox="1">
            <a:spLocks noGrp="1"/>
          </p:cNvSpPr>
          <p:nvPr>
            <p:ph type="body" idx="1"/>
          </p:nvPr>
        </p:nvSpPr>
        <p:spPr>
          <a:xfrm>
            <a:off x="311700" y="1091025"/>
            <a:ext cx="8520600" cy="39909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a:solidFill>
                  <a:srgbClr val="434343"/>
                </a:solidFill>
              </a:rPr>
              <a:t>Lind et al. (2013) </a:t>
            </a:r>
            <a:endParaRPr>
              <a:solidFill>
                <a:srgbClr val="434343"/>
              </a:solidFill>
            </a:endParaRPr>
          </a:p>
          <a:p>
            <a:pPr marL="457200" lvl="0" indent="-342900" rtl="0">
              <a:lnSpc>
                <a:spcPct val="115000"/>
              </a:lnSpc>
              <a:spcBef>
                <a:spcPts val="1600"/>
              </a:spcBef>
              <a:spcAft>
                <a:spcPts val="0"/>
              </a:spcAft>
              <a:buClr>
                <a:srgbClr val="434343"/>
              </a:buClr>
              <a:buSzPts val="1800"/>
              <a:buChar char="●"/>
            </a:pPr>
            <a:r>
              <a:rPr lang="en">
                <a:solidFill>
                  <a:srgbClr val="434343"/>
                </a:solidFill>
              </a:rPr>
              <a:t>60 meniscal repairs</a:t>
            </a:r>
            <a:endParaRPr>
              <a:solidFill>
                <a:srgbClr val="434343"/>
              </a:solidFill>
            </a:endParaRPr>
          </a:p>
          <a:p>
            <a:pPr marL="457200" lvl="0" indent="-342900" rtl="0">
              <a:lnSpc>
                <a:spcPct val="115000"/>
              </a:lnSpc>
              <a:spcBef>
                <a:spcPts val="0"/>
              </a:spcBef>
              <a:spcAft>
                <a:spcPts val="0"/>
              </a:spcAft>
              <a:buClr>
                <a:srgbClr val="434343"/>
              </a:buClr>
              <a:buSzPts val="1800"/>
              <a:buChar char="●"/>
            </a:pPr>
            <a:r>
              <a:rPr lang="en">
                <a:solidFill>
                  <a:srgbClr val="434343"/>
                </a:solidFill>
              </a:rPr>
              <a:t>Age 18-50</a:t>
            </a:r>
            <a:endParaRPr>
              <a:solidFill>
                <a:srgbClr val="434343"/>
              </a:solidFill>
            </a:endParaRPr>
          </a:p>
          <a:p>
            <a:pPr marL="457200" lvl="0" indent="-342900" rtl="0">
              <a:lnSpc>
                <a:spcPct val="115000"/>
              </a:lnSpc>
              <a:spcBef>
                <a:spcPts val="0"/>
              </a:spcBef>
              <a:spcAft>
                <a:spcPts val="0"/>
              </a:spcAft>
              <a:buClr>
                <a:srgbClr val="434343"/>
              </a:buClr>
              <a:buSzPts val="1800"/>
              <a:buChar char="●"/>
            </a:pPr>
            <a:r>
              <a:rPr lang="en">
                <a:solidFill>
                  <a:srgbClr val="434343"/>
                </a:solidFill>
              </a:rPr>
              <a:t>2 groups</a:t>
            </a:r>
            <a:endParaRPr>
              <a:solidFill>
                <a:srgbClr val="434343"/>
              </a:solidFill>
            </a:endParaRPr>
          </a:p>
          <a:p>
            <a:pPr marL="914400" lvl="1" indent="-317500" rtl="0">
              <a:lnSpc>
                <a:spcPct val="115000"/>
              </a:lnSpc>
              <a:spcBef>
                <a:spcPts val="0"/>
              </a:spcBef>
              <a:spcAft>
                <a:spcPts val="0"/>
              </a:spcAft>
              <a:buClr>
                <a:srgbClr val="434343"/>
              </a:buClr>
              <a:buSzPts val="1400"/>
              <a:buChar char="○"/>
            </a:pPr>
            <a:r>
              <a:rPr lang="en">
                <a:solidFill>
                  <a:srgbClr val="434343"/>
                </a:solidFill>
              </a:rPr>
              <a:t>Restricted rehab (n=28)</a:t>
            </a:r>
            <a:endParaRPr>
              <a:solidFill>
                <a:srgbClr val="434343"/>
              </a:solidFill>
            </a:endParaRPr>
          </a:p>
          <a:p>
            <a:pPr marL="914400" lvl="1" indent="-317500" rtl="0">
              <a:lnSpc>
                <a:spcPct val="115000"/>
              </a:lnSpc>
              <a:spcBef>
                <a:spcPts val="0"/>
              </a:spcBef>
              <a:spcAft>
                <a:spcPts val="0"/>
              </a:spcAft>
              <a:buClr>
                <a:srgbClr val="434343"/>
              </a:buClr>
              <a:buSzPts val="1400"/>
              <a:buChar char="○"/>
            </a:pPr>
            <a:r>
              <a:rPr lang="en">
                <a:solidFill>
                  <a:srgbClr val="434343"/>
                </a:solidFill>
              </a:rPr>
              <a:t>Free rehab (n=32)</a:t>
            </a:r>
            <a:endParaRPr>
              <a:solidFill>
                <a:srgbClr val="434343"/>
              </a:solidFill>
            </a:endParaRPr>
          </a:p>
          <a:p>
            <a:pPr marL="457200" lvl="0" indent="-342900" rtl="0">
              <a:lnSpc>
                <a:spcPct val="115000"/>
              </a:lnSpc>
              <a:spcBef>
                <a:spcPts val="0"/>
              </a:spcBef>
              <a:spcAft>
                <a:spcPts val="0"/>
              </a:spcAft>
              <a:buClr>
                <a:srgbClr val="434343"/>
              </a:buClr>
              <a:buSzPts val="1800"/>
              <a:buChar char="●"/>
            </a:pPr>
            <a:r>
              <a:rPr lang="en">
                <a:solidFill>
                  <a:srgbClr val="434343"/>
                </a:solidFill>
              </a:rPr>
              <a:t>Similar knee arthritis outcome, Tegner and patient satisfaction scores at every follow-up</a:t>
            </a:r>
            <a:endParaRPr>
              <a:solidFill>
                <a:srgbClr val="434343"/>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Shape 3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Meniscal Repair Rehabilitation</a:t>
            </a:r>
            <a:endParaRPr/>
          </a:p>
        </p:txBody>
      </p:sp>
      <p:sp>
        <p:nvSpPr>
          <p:cNvPr id="326" name="Shape 3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solidFill>
                  <a:srgbClr val="434343"/>
                </a:solidFill>
              </a:rPr>
              <a:t>Lee and Diduch. (2005) </a:t>
            </a:r>
            <a:endParaRPr>
              <a:solidFill>
                <a:srgbClr val="434343"/>
              </a:solidFill>
            </a:endParaRPr>
          </a:p>
          <a:p>
            <a:pPr marL="457200" lvl="0" indent="-342900" rtl="0">
              <a:spcBef>
                <a:spcPts val="1600"/>
              </a:spcBef>
              <a:spcAft>
                <a:spcPts val="0"/>
              </a:spcAft>
              <a:buClr>
                <a:srgbClr val="434343"/>
              </a:buClr>
              <a:buSzPts val="1800"/>
              <a:buChar char="●"/>
            </a:pPr>
            <a:r>
              <a:rPr lang="en">
                <a:solidFill>
                  <a:srgbClr val="434343"/>
                </a:solidFill>
              </a:rPr>
              <a:t>32 ACL-R with meniscal repair of vertical or longitudinal tears in the red-red or red-white zones</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Allowed immediate full weightbearing and full range of motion</a:t>
            </a:r>
            <a:endParaRPr>
              <a:solidFill>
                <a:srgbClr val="434343"/>
              </a:solidFill>
            </a:endParaRPr>
          </a:p>
          <a:p>
            <a:pPr marL="457200" lvl="0" indent="-342900" rtl="0">
              <a:spcBef>
                <a:spcPts val="0"/>
              </a:spcBef>
              <a:spcAft>
                <a:spcPts val="0"/>
              </a:spcAft>
              <a:buClr>
                <a:srgbClr val="434343"/>
              </a:buClr>
              <a:buSzPts val="1800"/>
              <a:buChar char="●"/>
            </a:pPr>
            <a:r>
              <a:rPr lang="en" u="sng">
                <a:solidFill>
                  <a:srgbClr val="434343"/>
                </a:solidFill>
              </a:rPr>
              <a:t>At a 2.3 year follow-up, 90% were deemed successful</a:t>
            </a:r>
            <a:r>
              <a:rPr lang="en">
                <a:solidFill>
                  <a:srgbClr val="434343"/>
                </a:solidFill>
              </a:rPr>
              <a:t> based on a lack of joint line effusion or tenderness, no mechanical symptoms and no meniscectomy</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At a 6.6 year follow-up, 28 patients were available and yielded a 71% success rate</a:t>
            </a:r>
            <a:endParaRPr>
              <a:solidFill>
                <a:srgbClr val="434343"/>
              </a:solidFill>
            </a:endParaRPr>
          </a:p>
          <a:p>
            <a:pPr marL="0" lvl="0" indent="0">
              <a:spcBef>
                <a:spcPts val="1600"/>
              </a:spcBef>
              <a:spcAft>
                <a:spcPts val="1600"/>
              </a:spcAft>
              <a:buNone/>
            </a:pPr>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Shape 3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Meniscal Repair Rehabilitation</a:t>
            </a:r>
            <a:endParaRPr/>
          </a:p>
        </p:txBody>
      </p:sp>
      <p:sp>
        <p:nvSpPr>
          <p:cNvPr id="332" name="Shape 332"/>
          <p:cNvSpPr txBox="1">
            <a:spLocks noGrp="1"/>
          </p:cNvSpPr>
          <p:nvPr>
            <p:ph type="body" idx="1"/>
          </p:nvPr>
        </p:nvSpPr>
        <p:spPr>
          <a:xfrm>
            <a:off x="311700" y="1170125"/>
            <a:ext cx="8520600" cy="39909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solidFill>
                  <a:srgbClr val="434343"/>
                </a:solidFill>
              </a:rPr>
              <a:t>Mariani et al. (1996) </a:t>
            </a:r>
            <a:endParaRPr>
              <a:solidFill>
                <a:srgbClr val="434343"/>
              </a:solidFill>
            </a:endParaRPr>
          </a:p>
          <a:p>
            <a:pPr marL="457200" lvl="0" indent="-342900" rtl="0">
              <a:spcBef>
                <a:spcPts val="1600"/>
              </a:spcBef>
              <a:spcAft>
                <a:spcPts val="0"/>
              </a:spcAft>
              <a:buClr>
                <a:srgbClr val="434343"/>
              </a:buClr>
              <a:buSzPts val="1800"/>
              <a:buChar char="●"/>
            </a:pPr>
            <a:r>
              <a:rPr lang="en">
                <a:solidFill>
                  <a:srgbClr val="434343"/>
                </a:solidFill>
              </a:rPr>
              <a:t>22 meniscal repairs began immediate full weightbearing and range of motion</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MRI were conducted at 28 month follow-up</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3 of the 22 showed clinical signs of retear</a:t>
            </a:r>
            <a:endParaRPr>
              <a:solidFill>
                <a:srgbClr val="434343"/>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Shape 33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Meniscal Repair Rehabilitation</a:t>
            </a:r>
            <a:endParaRPr/>
          </a:p>
        </p:txBody>
      </p:sp>
      <p:sp>
        <p:nvSpPr>
          <p:cNvPr id="338" name="Shape 33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solidFill>
                  <a:srgbClr val="434343"/>
                </a:solidFill>
              </a:rPr>
              <a:t>Barber et al. (2008) </a:t>
            </a:r>
            <a:endParaRPr>
              <a:solidFill>
                <a:srgbClr val="434343"/>
              </a:solidFill>
            </a:endParaRPr>
          </a:p>
          <a:p>
            <a:pPr marL="457200" lvl="0" indent="-342900" rtl="0">
              <a:spcBef>
                <a:spcPts val="1600"/>
              </a:spcBef>
              <a:spcAft>
                <a:spcPts val="0"/>
              </a:spcAft>
              <a:buClr>
                <a:srgbClr val="434343"/>
              </a:buClr>
              <a:buSzPts val="1800"/>
              <a:buChar char="●"/>
            </a:pPr>
            <a:r>
              <a:rPr lang="en">
                <a:solidFill>
                  <a:srgbClr val="434343"/>
                </a:solidFill>
              </a:rPr>
              <a:t>41 meniscal repairs with full weightbearing, no bracing, and flexion limited to 90 degree</a:t>
            </a:r>
            <a:endParaRPr>
              <a:solidFill>
                <a:srgbClr val="434343"/>
              </a:solidFill>
            </a:endParaRPr>
          </a:p>
          <a:p>
            <a:pPr marL="457200" lvl="0" indent="-342900" rtl="0">
              <a:spcBef>
                <a:spcPts val="0"/>
              </a:spcBef>
              <a:spcAft>
                <a:spcPts val="0"/>
              </a:spcAft>
              <a:buClr>
                <a:srgbClr val="434343"/>
              </a:buClr>
              <a:buSzPts val="1800"/>
              <a:buChar char="●"/>
            </a:pPr>
            <a:r>
              <a:rPr lang="en" u="sng">
                <a:solidFill>
                  <a:srgbClr val="434343"/>
                </a:solidFill>
              </a:rPr>
              <a:t>At 31 month follow-up 83% (n=36) were deemed successful</a:t>
            </a:r>
            <a:r>
              <a:rPr lang="en">
                <a:solidFill>
                  <a:srgbClr val="434343"/>
                </a:solidFill>
              </a:rPr>
              <a:t> based on absence of joint line tenderness or knee effusion, negative McMurray test, and increased Tegner, Lysholm, Cincinnati and IKDC scores compared to preoperative assessments</a:t>
            </a:r>
            <a:endParaRPr>
              <a:solidFill>
                <a:srgbClr val="434343"/>
              </a:solidFill>
            </a:endParaRPr>
          </a:p>
          <a:p>
            <a:pPr marL="0" lvl="0" indent="0">
              <a:spcBef>
                <a:spcPts val="1600"/>
              </a:spcBef>
              <a:spcAft>
                <a:spcPts val="16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Anatomy - Medial and Lateral Menisci</a:t>
            </a:r>
            <a:endParaRPr/>
          </a:p>
        </p:txBody>
      </p:sp>
      <p:pic>
        <p:nvPicPr>
          <p:cNvPr id="73" name="Shape 73"/>
          <p:cNvPicPr preferRelativeResize="0"/>
          <p:nvPr/>
        </p:nvPicPr>
        <p:blipFill>
          <a:blip r:embed="rId3">
            <a:alphaModFix/>
          </a:blip>
          <a:stretch>
            <a:fillRect/>
          </a:stretch>
        </p:blipFill>
        <p:spPr>
          <a:xfrm>
            <a:off x="2704850" y="1152475"/>
            <a:ext cx="6439150" cy="3892594"/>
          </a:xfrm>
          <a:prstGeom prst="rect">
            <a:avLst/>
          </a:prstGeom>
          <a:noFill/>
          <a:ln>
            <a:noFill/>
          </a:ln>
        </p:spPr>
      </p:pic>
      <p:sp>
        <p:nvSpPr>
          <p:cNvPr id="74" name="Shape 74"/>
          <p:cNvSpPr txBox="1"/>
          <p:nvPr/>
        </p:nvSpPr>
        <p:spPr>
          <a:xfrm>
            <a:off x="311700" y="1163475"/>
            <a:ext cx="2229600" cy="38706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a:solidFill>
                  <a:srgbClr val="434343"/>
                </a:solidFill>
              </a:rPr>
              <a:t>Medial Meniscus</a:t>
            </a:r>
            <a:endParaRPr>
              <a:solidFill>
                <a:srgbClr val="434343"/>
              </a:solidFill>
            </a:endParaRPr>
          </a:p>
          <a:p>
            <a:pPr marL="457200" lvl="0" indent="-317500" rtl="0">
              <a:spcBef>
                <a:spcPts val="0"/>
              </a:spcBef>
              <a:spcAft>
                <a:spcPts val="0"/>
              </a:spcAft>
              <a:buClr>
                <a:srgbClr val="434343"/>
              </a:buClr>
              <a:buSzPts val="1400"/>
              <a:buChar char="●"/>
            </a:pPr>
            <a:r>
              <a:rPr lang="en">
                <a:solidFill>
                  <a:srgbClr val="434343"/>
                </a:solidFill>
              </a:rPr>
              <a:t>“C” Shaped</a:t>
            </a:r>
            <a:endParaRPr>
              <a:solidFill>
                <a:srgbClr val="434343"/>
              </a:solidFill>
            </a:endParaRPr>
          </a:p>
          <a:p>
            <a:pPr marL="457200" lvl="0" indent="-317500" rtl="0">
              <a:spcBef>
                <a:spcPts val="0"/>
              </a:spcBef>
              <a:spcAft>
                <a:spcPts val="0"/>
              </a:spcAft>
              <a:buClr>
                <a:srgbClr val="434343"/>
              </a:buClr>
              <a:buSzPts val="1400"/>
              <a:buChar char="●"/>
            </a:pPr>
            <a:r>
              <a:rPr lang="en">
                <a:solidFill>
                  <a:srgbClr val="434343"/>
                </a:solidFill>
              </a:rPr>
              <a:t>Surrounded by ACL, PCL, and MCL</a:t>
            </a:r>
            <a:endParaRPr>
              <a:solidFill>
                <a:srgbClr val="434343"/>
              </a:solidFill>
            </a:endParaRPr>
          </a:p>
          <a:p>
            <a:pPr marL="457200" lvl="0" indent="-317500" rtl="0">
              <a:spcBef>
                <a:spcPts val="0"/>
              </a:spcBef>
              <a:spcAft>
                <a:spcPts val="0"/>
              </a:spcAft>
              <a:buClr>
                <a:srgbClr val="434343"/>
              </a:buClr>
              <a:buSzPts val="1400"/>
              <a:buChar char="●"/>
            </a:pPr>
            <a:r>
              <a:rPr lang="en">
                <a:solidFill>
                  <a:srgbClr val="434343"/>
                </a:solidFill>
              </a:rPr>
              <a:t>Shares medial fibers with MCL</a:t>
            </a:r>
            <a:endParaRPr>
              <a:solidFill>
                <a:srgbClr val="434343"/>
              </a:solidFill>
            </a:endParaRPr>
          </a:p>
          <a:p>
            <a:pPr marL="0" lvl="0" indent="0" rtl="0">
              <a:spcBef>
                <a:spcPts val="0"/>
              </a:spcBef>
              <a:spcAft>
                <a:spcPts val="0"/>
              </a:spcAft>
              <a:buNone/>
            </a:pPr>
            <a:endParaRPr>
              <a:solidFill>
                <a:srgbClr val="434343"/>
              </a:solidFill>
            </a:endParaRPr>
          </a:p>
          <a:p>
            <a:pPr marL="0" lvl="0" indent="0" rtl="0">
              <a:spcBef>
                <a:spcPts val="0"/>
              </a:spcBef>
              <a:spcAft>
                <a:spcPts val="0"/>
              </a:spcAft>
              <a:buNone/>
            </a:pPr>
            <a:r>
              <a:rPr lang="en">
                <a:solidFill>
                  <a:srgbClr val="434343"/>
                </a:solidFill>
              </a:rPr>
              <a:t>Lateral Meniscus</a:t>
            </a:r>
            <a:endParaRPr>
              <a:solidFill>
                <a:srgbClr val="434343"/>
              </a:solidFill>
            </a:endParaRPr>
          </a:p>
          <a:p>
            <a:pPr marL="457200" lvl="0" indent="-317500" rtl="0">
              <a:spcBef>
                <a:spcPts val="0"/>
              </a:spcBef>
              <a:spcAft>
                <a:spcPts val="0"/>
              </a:spcAft>
              <a:buClr>
                <a:srgbClr val="434343"/>
              </a:buClr>
              <a:buSzPts val="1400"/>
              <a:buChar char="●"/>
            </a:pPr>
            <a:r>
              <a:rPr lang="en">
                <a:solidFill>
                  <a:srgbClr val="434343"/>
                </a:solidFill>
              </a:rPr>
              <a:t>Circular</a:t>
            </a:r>
            <a:endParaRPr>
              <a:solidFill>
                <a:srgbClr val="434343"/>
              </a:solidFill>
            </a:endParaRPr>
          </a:p>
          <a:p>
            <a:pPr marL="457200" lvl="0" indent="-317500" rtl="0">
              <a:spcBef>
                <a:spcPts val="0"/>
              </a:spcBef>
              <a:spcAft>
                <a:spcPts val="0"/>
              </a:spcAft>
              <a:buClr>
                <a:srgbClr val="434343"/>
              </a:buClr>
              <a:buSzPts val="1400"/>
              <a:buChar char="●"/>
            </a:pPr>
            <a:r>
              <a:rPr lang="en">
                <a:solidFill>
                  <a:srgbClr val="434343"/>
                </a:solidFill>
              </a:rPr>
              <a:t>Surrounded by PCL, LCL, and partially by ACL</a:t>
            </a:r>
            <a:endParaRPr>
              <a:solidFill>
                <a:srgbClr val="434343"/>
              </a:solidFill>
            </a:endParaRPr>
          </a:p>
          <a:p>
            <a:pPr marL="457200" lvl="0" indent="-317500">
              <a:spcBef>
                <a:spcPts val="0"/>
              </a:spcBef>
              <a:spcAft>
                <a:spcPts val="0"/>
              </a:spcAft>
              <a:buClr>
                <a:srgbClr val="434343"/>
              </a:buClr>
              <a:buSzPts val="1400"/>
              <a:buChar char="●"/>
            </a:pPr>
            <a:r>
              <a:rPr lang="en">
                <a:solidFill>
                  <a:srgbClr val="434343"/>
                </a:solidFill>
              </a:rPr>
              <a:t>Shares medial fibers with ACL</a:t>
            </a:r>
            <a:endParaRPr>
              <a:solidFill>
                <a:srgbClr val="434343"/>
              </a:solidFill>
            </a:endParaRPr>
          </a:p>
        </p:txBody>
      </p:sp>
      <p:sp>
        <p:nvSpPr>
          <p:cNvPr id="75" name="Shape 75"/>
          <p:cNvSpPr/>
          <p:nvPr/>
        </p:nvSpPr>
        <p:spPr>
          <a:xfrm>
            <a:off x="2880850" y="4306725"/>
            <a:ext cx="939600" cy="309000"/>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6" name="Shape 76"/>
          <p:cNvSpPr/>
          <p:nvPr/>
        </p:nvSpPr>
        <p:spPr>
          <a:xfrm>
            <a:off x="7529775" y="2336825"/>
            <a:ext cx="939600" cy="210300"/>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7" name="Shape 77"/>
          <p:cNvSpPr txBox="1"/>
          <p:nvPr/>
        </p:nvSpPr>
        <p:spPr>
          <a:xfrm>
            <a:off x="624900" y="4615725"/>
            <a:ext cx="1768200" cy="3090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sz="600"/>
              <a:t>http://boneandspine.com/meniscus-anatomy-function-and-significance/</a:t>
            </a:r>
            <a:endParaRPr sz="6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Shape 34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Meniscectomy</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Shape 34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Meniscectomy</a:t>
            </a:r>
            <a:endParaRPr/>
          </a:p>
        </p:txBody>
      </p:sp>
      <p:sp>
        <p:nvSpPr>
          <p:cNvPr id="349" name="Shape 34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solidFill>
                  <a:srgbClr val="434343"/>
                </a:solidFill>
              </a:rPr>
              <a:t>Metcalf (1988,1991) </a:t>
            </a:r>
            <a:endParaRPr>
              <a:solidFill>
                <a:srgbClr val="434343"/>
              </a:solidFill>
            </a:endParaRPr>
          </a:p>
          <a:p>
            <a:pPr marL="457200" lvl="0" indent="-342900" rtl="0">
              <a:spcBef>
                <a:spcPts val="1600"/>
              </a:spcBef>
              <a:spcAft>
                <a:spcPts val="0"/>
              </a:spcAft>
              <a:buClr>
                <a:srgbClr val="434343"/>
              </a:buClr>
              <a:buSzPts val="1800"/>
              <a:buChar char="●"/>
            </a:pPr>
            <a:r>
              <a:rPr lang="en">
                <a:solidFill>
                  <a:srgbClr val="434343"/>
                </a:solidFill>
              </a:rPr>
              <a:t>Described meniscectomy as “removing all unstable fragments, contouring the meniscus to a relatively smooth, stable rim, and avoiding obtaining a perfectly smooth rim”</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Advocated that multiple portals be utilized for adequate arthroscopic assessment of contouring and use of a probe for tactile feedback</a:t>
            </a:r>
            <a:endParaRPr>
              <a:solidFill>
                <a:srgbClr val="434343"/>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sp>
        <p:nvSpPr>
          <p:cNvPr id="354" name="Shape 35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Meniscectomy</a:t>
            </a:r>
            <a:endParaRPr/>
          </a:p>
        </p:txBody>
      </p:sp>
      <p:sp>
        <p:nvSpPr>
          <p:cNvPr id="355" name="Shape 35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rgbClr val="434343"/>
              </a:buClr>
              <a:buSzPts val="1800"/>
              <a:buChar char="●"/>
            </a:pPr>
            <a:r>
              <a:rPr lang="en" sz="1800">
                <a:solidFill>
                  <a:srgbClr val="434343"/>
                </a:solidFill>
              </a:rPr>
              <a:t>Total meniscectomy procedures were utilized until the 1970s</a:t>
            </a:r>
            <a:endParaRPr sz="18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With use of the arthroscope and recognition of the menisci importance partial meniscectomy is preferred to the total</a:t>
            </a:r>
            <a:endParaRPr sz="18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Following a total meniscectomy</a:t>
            </a:r>
            <a:endParaRPr sz="1800">
              <a:solidFill>
                <a:srgbClr val="434343"/>
              </a:solidFill>
            </a:endParaRPr>
          </a:p>
          <a:p>
            <a:pPr marL="914400" lvl="1" indent="-342900" rtl="0">
              <a:spcBef>
                <a:spcPts val="0"/>
              </a:spcBef>
              <a:spcAft>
                <a:spcPts val="0"/>
              </a:spcAft>
              <a:buClr>
                <a:srgbClr val="434343"/>
              </a:buClr>
              <a:buSzPts val="1800"/>
              <a:buChar char="○"/>
            </a:pPr>
            <a:r>
              <a:rPr lang="en" sz="1800">
                <a:solidFill>
                  <a:srgbClr val="434343"/>
                </a:solidFill>
              </a:rPr>
              <a:t>50% of tibio-femoral contact area is lost</a:t>
            </a:r>
            <a:endParaRPr sz="1800">
              <a:solidFill>
                <a:srgbClr val="434343"/>
              </a:solidFill>
            </a:endParaRPr>
          </a:p>
          <a:p>
            <a:pPr marL="914400" lvl="1" indent="-342900" rtl="0">
              <a:spcBef>
                <a:spcPts val="0"/>
              </a:spcBef>
              <a:spcAft>
                <a:spcPts val="0"/>
              </a:spcAft>
              <a:buClr>
                <a:srgbClr val="434343"/>
              </a:buClr>
              <a:buSzPts val="1800"/>
              <a:buChar char="○"/>
            </a:pPr>
            <a:r>
              <a:rPr lang="en" sz="1800">
                <a:solidFill>
                  <a:srgbClr val="434343"/>
                </a:solidFill>
              </a:rPr>
              <a:t>20% of shock absorption is lost</a:t>
            </a:r>
            <a:endParaRPr sz="1800">
              <a:solidFill>
                <a:srgbClr val="434343"/>
              </a:solidFill>
            </a:endParaRPr>
          </a:p>
          <a:p>
            <a:pPr marL="914400" lvl="1" indent="-342900" rtl="0">
              <a:spcBef>
                <a:spcPts val="0"/>
              </a:spcBef>
              <a:spcAft>
                <a:spcPts val="0"/>
              </a:spcAft>
              <a:buClr>
                <a:srgbClr val="434343"/>
              </a:buClr>
              <a:buSzPts val="1800"/>
              <a:buChar char="○"/>
            </a:pPr>
            <a:r>
              <a:rPr lang="en" sz="1800">
                <a:solidFill>
                  <a:srgbClr val="434343"/>
                </a:solidFill>
              </a:rPr>
              <a:t>peak contact pressure is 235% of normal</a:t>
            </a:r>
            <a:endParaRPr sz="1800">
              <a:solidFill>
                <a:srgbClr val="434343"/>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Shape 36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Partial Meniscectomy</a:t>
            </a:r>
            <a:endParaRPr/>
          </a:p>
        </p:txBody>
      </p:sp>
      <p:sp>
        <p:nvSpPr>
          <p:cNvPr id="361" name="Shape 361"/>
          <p:cNvSpPr txBox="1">
            <a:spLocks noGrp="1"/>
          </p:cNvSpPr>
          <p:nvPr>
            <p:ph type="body" idx="1"/>
          </p:nvPr>
        </p:nvSpPr>
        <p:spPr>
          <a:xfrm>
            <a:off x="311700" y="1076275"/>
            <a:ext cx="8520600" cy="3641400"/>
          </a:xfrm>
          <a:prstGeom prst="rect">
            <a:avLst/>
          </a:prstGeom>
        </p:spPr>
        <p:txBody>
          <a:bodyPr spcFirstLastPara="1" wrap="square" lIns="91425" tIns="91425" rIns="91425" bIns="91425" anchor="t" anchorCtr="0">
            <a:noAutofit/>
          </a:bodyPr>
          <a:lstStyle/>
          <a:p>
            <a:pPr marL="457200" lvl="0" indent="-342900" rtl="0">
              <a:lnSpc>
                <a:spcPct val="100000"/>
              </a:lnSpc>
              <a:spcBef>
                <a:spcPts val="0"/>
              </a:spcBef>
              <a:spcAft>
                <a:spcPts val="0"/>
              </a:spcAft>
              <a:buClr>
                <a:srgbClr val="434343"/>
              </a:buClr>
              <a:buSzPts val="1800"/>
              <a:buChar char="●"/>
            </a:pPr>
            <a:r>
              <a:rPr lang="en" sz="1800">
                <a:solidFill>
                  <a:srgbClr val="434343"/>
                </a:solidFill>
              </a:rPr>
              <a:t>Partial meniscectomies are suited for tears:</a:t>
            </a:r>
            <a:endParaRPr sz="1800">
              <a:solidFill>
                <a:srgbClr val="434343"/>
              </a:solidFill>
            </a:endParaRPr>
          </a:p>
          <a:p>
            <a:pPr marL="914400" lvl="1" indent="-342900" rtl="0">
              <a:lnSpc>
                <a:spcPct val="100000"/>
              </a:lnSpc>
              <a:spcBef>
                <a:spcPts val="0"/>
              </a:spcBef>
              <a:spcAft>
                <a:spcPts val="0"/>
              </a:spcAft>
              <a:buClr>
                <a:srgbClr val="434343"/>
              </a:buClr>
              <a:buSzPts val="1800"/>
              <a:buChar char="○"/>
            </a:pPr>
            <a:r>
              <a:rPr lang="en" sz="1800">
                <a:solidFill>
                  <a:srgbClr val="434343"/>
                </a:solidFill>
              </a:rPr>
              <a:t>At inner two thirds of the meniscus</a:t>
            </a:r>
            <a:endParaRPr sz="1800">
              <a:solidFill>
                <a:srgbClr val="434343"/>
              </a:solidFill>
            </a:endParaRPr>
          </a:p>
          <a:p>
            <a:pPr marL="914400" lvl="1" indent="-342900" rtl="0">
              <a:lnSpc>
                <a:spcPct val="100000"/>
              </a:lnSpc>
              <a:spcBef>
                <a:spcPts val="0"/>
              </a:spcBef>
              <a:spcAft>
                <a:spcPts val="0"/>
              </a:spcAft>
              <a:buClr>
                <a:srgbClr val="434343"/>
              </a:buClr>
              <a:buSzPts val="1800"/>
              <a:buChar char="○"/>
            </a:pPr>
            <a:r>
              <a:rPr lang="en" sz="1800">
                <a:solidFill>
                  <a:srgbClr val="434343"/>
                </a:solidFill>
              </a:rPr>
              <a:t>Are unstable</a:t>
            </a:r>
            <a:endParaRPr sz="1800">
              <a:solidFill>
                <a:srgbClr val="434343"/>
              </a:solidFill>
            </a:endParaRPr>
          </a:p>
          <a:p>
            <a:pPr marL="914400" lvl="1" indent="-342900" rtl="0">
              <a:lnSpc>
                <a:spcPct val="100000"/>
              </a:lnSpc>
              <a:spcBef>
                <a:spcPts val="0"/>
              </a:spcBef>
              <a:spcAft>
                <a:spcPts val="0"/>
              </a:spcAft>
              <a:buClr>
                <a:srgbClr val="434343"/>
              </a:buClr>
              <a:buSzPts val="1800"/>
              <a:buChar char="○"/>
            </a:pPr>
            <a:r>
              <a:rPr lang="en" sz="1800">
                <a:solidFill>
                  <a:srgbClr val="434343"/>
                </a:solidFill>
              </a:rPr>
              <a:t>Causing mechanical symptoms</a:t>
            </a:r>
            <a:endParaRPr sz="1800">
              <a:solidFill>
                <a:srgbClr val="434343"/>
              </a:solidFill>
            </a:endParaRPr>
          </a:p>
          <a:p>
            <a:pPr marL="457200" lvl="0" indent="-342900">
              <a:lnSpc>
                <a:spcPct val="100000"/>
              </a:lnSpc>
              <a:spcBef>
                <a:spcPts val="0"/>
              </a:spcBef>
              <a:spcAft>
                <a:spcPts val="0"/>
              </a:spcAft>
              <a:buClr>
                <a:srgbClr val="434343"/>
              </a:buClr>
              <a:buSzPts val="1800"/>
              <a:buChar char="●"/>
            </a:pPr>
            <a:r>
              <a:rPr lang="en" sz="1800">
                <a:solidFill>
                  <a:srgbClr val="434343"/>
                </a:solidFill>
              </a:rPr>
              <a:t>Positive Prognostic Factors:</a:t>
            </a:r>
            <a:endParaRPr sz="1800">
              <a:solidFill>
                <a:srgbClr val="434343"/>
              </a:solidFill>
            </a:endParaRPr>
          </a:p>
          <a:p>
            <a:pPr marL="914400" lvl="1" indent="-342900" rtl="0">
              <a:lnSpc>
                <a:spcPct val="100000"/>
              </a:lnSpc>
              <a:spcBef>
                <a:spcPts val="0"/>
              </a:spcBef>
              <a:spcAft>
                <a:spcPts val="0"/>
              </a:spcAft>
              <a:buClr>
                <a:srgbClr val="434343"/>
              </a:buClr>
              <a:buSzPts val="1800"/>
              <a:buChar char="○"/>
            </a:pPr>
            <a:r>
              <a:rPr lang="en" sz="1800">
                <a:solidFill>
                  <a:srgbClr val="434343"/>
                </a:solidFill>
              </a:rPr>
              <a:t>Age &lt;40</a:t>
            </a:r>
            <a:endParaRPr sz="1800">
              <a:solidFill>
                <a:srgbClr val="434343"/>
              </a:solidFill>
            </a:endParaRPr>
          </a:p>
          <a:p>
            <a:pPr marL="914400" lvl="1" indent="-342900" rtl="0">
              <a:lnSpc>
                <a:spcPct val="100000"/>
              </a:lnSpc>
              <a:spcBef>
                <a:spcPts val="0"/>
              </a:spcBef>
              <a:spcAft>
                <a:spcPts val="0"/>
              </a:spcAft>
              <a:buClr>
                <a:srgbClr val="434343"/>
              </a:buClr>
              <a:buSzPts val="1800"/>
              <a:buChar char="○"/>
            </a:pPr>
            <a:r>
              <a:rPr lang="en" sz="1800">
                <a:solidFill>
                  <a:srgbClr val="434343"/>
                </a:solidFill>
              </a:rPr>
              <a:t>Minimal chondromalacia</a:t>
            </a:r>
            <a:endParaRPr sz="1800">
              <a:solidFill>
                <a:srgbClr val="434343"/>
              </a:solidFill>
            </a:endParaRPr>
          </a:p>
          <a:p>
            <a:pPr marL="914400" lvl="1" indent="-342900" rtl="0">
              <a:lnSpc>
                <a:spcPct val="100000"/>
              </a:lnSpc>
              <a:spcBef>
                <a:spcPts val="0"/>
              </a:spcBef>
              <a:spcAft>
                <a:spcPts val="0"/>
              </a:spcAft>
              <a:buClr>
                <a:srgbClr val="434343"/>
              </a:buClr>
              <a:buSzPts val="1800"/>
              <a:buChar char="○"/>
            </a:pPr>
            <a:r>
              <a:rPr lang="en" sz="1800">
                <a:solidFill>
                  <a:srgbClr val="434343"/>
                </a:solidFill>
              </a:rPr>
              <a:t>Single lesion</a:t>
            </a:r>
            <a:endParaRPr sz="1800">
              <a:solidFill>
                <a:srgbClr val="434343"/>
              </a:solidFill>
            </a:endParaRPr>
          </a:p>
          <a:p>
            <a:pPr marL="914400" lvl="1" indent="-342900" rtl="0">
              <a:lnSpc>
                <a:spcPct val="100000"/>
              </a:lnSpc>
              <a:spcBef>
                <a:spcPts val="0"/>
              </a:spcBef>
              <a:spcAft>
                <a:spcPts val="0"/>
              </a:spcAft>
              <a:buClr>
                <a:srgbClr val="434343"/>
              </a:buClr>
              <a:buSzPts val="1800"/>
              <a:buChar char="○"/>
            </a:pPr>
            <a:r>
              <a:rPr lang="en" sz="1800">
                <a:solidFill>
                  <a:srgbClr val="434343"/>
                </a:solidFill>
              </a:rPr>
              <a:t>Acute injury</a:t>
            </a:r>
            <a:endParaRPr sz="1800">
              <a:solidFill>
                <a:srgbClr val="434343"/>
              </a:solidFill>
            </a:endParaRPr>
          </a:p>
          <a:p>
            <a:pPr marL="457200" lvl="0" indent="-342900" rtl="0">
              <a:lnSpc>
                <a:spcPct val="100000"/>
              </a:lnSpc>
              <a:spcBef>
                <a:spcPts val="0"/>
              </a:spcBef>
              <a:spcAft>
                <a:spcPts val="0"/>
              </a:spcAft>
              <a:buClr>
                <a:srgbClr val="434343"/>
              </a:buClr>
              <a:buSzPts val="1800"/>
              <a:buChar char="●"/>
            </a:pPr>
            <a:r>
              <a:rPr lang="en" sz="1800">
                <a:solidFill>
                  <a:srgbClr val="434343"/>
                </a:solidFill>
              </a:rPr>
              <a:t>Risks for developing long term osteoarthritis:</a:t>
            </a:r>
            <a:endParaRPr sz="1800">
              <a:solidFill>
                <a:srgbClr val="434343"/>
              </a:solidFill>
            </a:endParaRPr>
          </a:p>
          <a:p>
            <a:pPr marL="914400" lvl="1" indent="-342900" rtl="0">
              <a:lnSpc>
                <a:spcPct val="100000"/>
              </a:lnSpc>
              <a:spcBef>
                <a:spcPts val="0"/>
              </a:spcBef>
              <a:spcAft>
                <a:spcPts val="0"/>
              </a:spcAft>
              <a:buClr>
                <a:srgbClr val="434343"/>
              </a:buClr>
              <a:buSzPts val="1800"/>
              <a:buChar char="○"/>
            </a:pPr>
            <a:r>
              <a:rPr lang="en" sz="1800">
                <a:solidFill>
                  <a:srgbClr val="434343"/>
                </a:solidFill>
              </a:rPr>
              <a:t>Age &gt;40</a:t>
            </a:r>
            <a:endParaRPr sz="1800">
              <a:solidFill>
                <a:srgbClr val="434343"/>
              </a:solidFill>
            </a:endParaRPr>
          </a:p>
          <a:p>
            <a:pPr marL="914400" lvl="1" indent="-342900" rtl="0">
              <a:lnSpc>
                <a:spcPct val="100000"/>
              </a:lnSpc>
              <a:spcBef>
                <a:spcPts val="0"/>
              </a:spcBef>
              <a:spcAft>
                <a:spcPts val="0"/>
              </a:spcAft>
              <a:buClr>
                <a:srgbClr val="434343"/>
              </a:buClr>
              <a:buSzPts val="1800"/>
              <a:buChar char="○"/>
            </a:pPr>
            <a:r>
              <a:rPr lang="en" sz="1800">
                <a:solidFill>
                  <a:srgbClr val="434343"/>
                </a:solidFill>
              </a:rPr>
              <a:t>Joint malalignment</a:t>
            </a:r>
            <a:endParaRPr sz="1800">
              <a:solidFill>
                <a:srgbClr val="434343"/>
              </a:solidFill>
            </a:endParaRPr>
          </a:p>
          <a:p>
            <a:pPr marL="914400" lvl="1" indent="-342900" rtl="0">
              <a:lnSpc>
                <a:spcPct val="100000"/>
              </a:lnSpc>
              <a:spcBef>
                <a:spcPts val="0"/>
              </a:spcBef>
              <a:spcAft>
                <a:spcPts val="0"/>
              </a:spcAft>
              <a:buClr>
                <a:srgbClr val="434343"/>
              </a:buClr>
              <a:buSzPts val="1800"/>
              <a:buChar char="○"/>
            </a:pPr>
            <a:r>
              <a:rPr lang="en" sz="1800">
                <a:solidFill>
                  <a:srgbClr val="434343"/>
                </a:solidFill>
              </a:rPr>
              <a:t>Lateral vs medial meniscectomy</a:t>
            </a:r>
            <a:endParaRPr sz="1800">
              <a:solidFill>
                <a:srgbClr val="434343"/>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Shape 36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Partial Meniscectomy</a:t>
            </a:r>
            <a:endParaRPr/>
          </a:p>
        </p:txBody>
      </p:sp>
      <p:sp>
        <p:nvSpPr>
          <p:cNvPr id="367" name="Shape 36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lnSpc>
                <a:spcPct val="115000"/>
              </a:lnSpc>
              <a:spcBef>
                <a:spcPts val="0"/>
              </a:spcBef>
              <a:spcAft>
                <a:spcPts val="0"/>
              </a:spcAft>
              <a:buClr>
                <a:srgbClr val="434343"/>
              </a:buClr>
              <a:buSzPts val="1800"/>
              <a:buChar char="●"/>
            </a:pPr>
            <a:r>
              <a:rPr lang="en">
                <a:solidFill>
                  <a:srgbClr val="434343"/>
                </a:solidFill>
              </a:rPr>
              <a:t>Indicated for flap tears, cleavage tears, and radial tears in the inner or vascular areas</a:t>
            </a:r>
            <a:endParaRPr>
              <a:solidFill>
                <a:srgbClr val="434343"/>
              </a:solidFill>
            </a:endParaRPr>
          </a:p>
          <a:p>
            <a:pPr marL="457200" lvl="0" indent="-342900" rtl="0">
              <a:lnSpc>
                <a:spcPct val="115000"/>
              </a:lnSpc>
              <a:spcBef>
                <a:spcPts val="0"/>
              </a:spcBef>
              <a:spcAft>
                <a:spcPts val="0"/>
              </a:spcAft>
              <a:buClr>
                <a:srgbClr val="434343"/>
              </a:buClr>
              <a:buSzPts val="1800"/>
              <a:buChar char="●"/>
            </a:pPr>
            <a:r>
              <a:rPr lang="en">
                <a:solidFill>
                  <a:srgbClr val="434343"/>
                </a:solidFill>
              </a:rPr>
              <a:t>Leads to a &gt;350% increase in focal contact forces on the articular cartilage</a:t>
            </a:r>
            <a:endParaRPr>
              <a:solidFill>
                <a:srgbClr val="434343"/>
              </a:solidFill>
            </a:endParaRPr>
          </a:p>
          <a:p>
            <a:pPr marL="457200" lvl="0" indent="-342900" rtl="0">
              <a:lnSpc>
                <a:spcPct val="115000"/>
              </a:lnSpc>
              <a:spcBef>
                <a:spcPts val="0"/>
              </a:spcBef>
              <a:spcAft>
                <a:spcPts val="0"/>
              </a:spcAft>
              <a:buClr>
                <a:srgbClr val="434343"/>
              </a:buClr>
              <a:buSzPts val="1800"/>
              <a:buChar char="●"/>
            </a:pPr>
            <a:r>
              <a:rPr lang="en">
                <a:solidFill>
                  <a:srgbClr val="434343"/>
                </a:solidFill>
              </a:rPr>
              <a:t>Medial meniscectomy </a:t>
            </a:r>
            <a:endParaRPr>
              <a:solidFill>
                <a:srgbClr val="434343"/>
              </a:solidFill>
            </a:endParaRPr>
          </a:p>
          <a:p>
            <a:pPr marL="914400" lvl="1" indent="-342900" rtl="0">
              <a:lnSpc>
                <a:spcPct val="115000"/>
              </a:lnSpc>
              <a:spcBef>
                <a:spcPts val="0"/>
              </a:spcBef>
              <a:spcAft>
                <a:spcPts val="0"/>
              </a:spcAft>
              <a:buClr>
                <a:srgbClr val="434343"/>
              </a:buClr>
              <a:buSzPts val="1800"/>
              <a:buChar char="○"/>
            </a:pPr>
            <a:r>
              <a:rPr lang="en">
                <a:solidFill>
                  <a:srgbClr val="434343"/>
                </a:solidFill>
              </a:rPr>
              <a:t>decreases contact area by 50% to 70%</a:t>
            </a:r>
            <a:endParaRPr>
              <a:solidFill>
                <a:srgbClr val="434343"/>
              </a:solidFill>
            </a:endParaRPr>
          </a:p>
          <a:p>
            <a:pPr marL="914400" lvl="1" indent="-342900" rtl="0">
              <a:lnSpc>
                <a:spcPct val="115000"/>
              </a:lnSpc>
              <a:spcBef>
                <a:spcPts val="0"/>
              </a:spcBef>
              <a:spcAft>
                <a:spcPts val="0"/>
              </a:spcAft>
              <a:buClr>
                <a:srgbClr val="434343"/>
              </a:buClr>
              <a:buSzPts val="1800"/>
              <a:buChar char="○"/>
            </a:pPr>
            <a:r>
              <a:rPr lang="en">
                <a:solidFill>
                  <a:srgbClr val="434343"/>
                </a:solidFill>
              </a:rPr>
              <a:t>contact stress increases by 100%</a:t>
            </a:r>
            <a:endParaRPr>
              <a:solidFill>
                <a:srgbClr val="434343"/>
              </a:solidFill>
            </a:endParaRPr>
          </a:p>
          <a:p>
            <a:pPr marL="457200" lvl="0" indent="-342900" rtl="0">
              <a:lnSpc>
                <a:spcPct val="115000"/>
              </a:lnSpc>
              <a:spcBef>
                <a:spcPts val="0"/>
              </a:spcBef>
              <a:spcAft>
                <a:spcPts val="0"/>
              </a:spcAft>
              <a:buClr>
                <a:srgbClr val="434343"/>
              </a:buClr>
              <a:buSzPts val="1800"/>
              <a:buChar char="●"/>
            </a:pPr>
            <a:r>
              <a:rPr lang="en">
                <a:solidFill>
                  <a:srgbClr val="434343"/>
                </a:solidFill>
              </a:rPr>
              <a:t>Lateral meniscectomy</a:t>
            </a:r>
            <a:endParaRPr>
              <a:solidFill>
                <a:srgbClr val="434343"/>
              </a:solidFill>
            </a:endParaRPr>
          </a:p>
          <a:p>
            <a:pPr marL="914400" lvl="1" indent="-342900" rtl="0">
              <a:lnSpc>
                <a:spcPct val="115000"/>
              </a:lnSpc>
              <a:spcBef>
                <a:spcPts val="0"/>
              </a:spcBef>
              <a:spcAft>
                <a:spcPts val="0"/>
              </a:spcAft>
              <a:buClr>
                <a:srgbClr val="434343"/>
              </a:buClr>
              <a:buSzPts val="1800"/>
              <a:buChar char="○"/>
            </a:pPr>
            <a:r>
              <a:rPr lang="en">
                <a:solidFill>
                  <a:srgbClr val="434343"/>
                </a:solidFill>
              </a:rPr>
              <a:t>decreases contact area by 40% to 50%</a:t>
            </a:r>
            <a:endParaRPr>
              <a:solidFill>
                <a:srgbClr val="434343"/>
              </a:solidFill>
            </a:endParaRPr>
          </a:p>
          <a:p>
            <a:pPr marL="914400" lvl="1" indent="-342900" rtl="0">
              <a:lnSpc>
                <a:spcPct val="115000"/>
              </a:lnSpc>
              <a:spcBef>
                <a:spcPts val="0"/>
              </a:spcBef>
              <a:spcAft>
                <a:spcPts val="0"/>
              </a:spcAft>
              <a:buClr>
                <a:srgbClr val="434343"/>
              </a:buClr>
              <a:buSzPts val="1800"/>
              <a:buChar char="○"/>
            </a:pPr>
            <a:r>
              <a:rPr lang="en">
                <a:solidFill>
                  <a:srgbClr val="434343"/>
                </a:solidFill>
              </a:rPr>
              <a:t>contact stress increases by 200% to 300% due to the convex surface of the related lateral tibial plateau</a:t>
            </a:r>
            <a:endParaRPr>
              <a:solidFill>
                <a:srgbClr val="434343"/>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Shape 37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Partial Meniscectomy</a:t>
            </a:r>
            <a:endParaRPr/>
          </a:p>
        </p:txBody>
      </p:sp>
      <p:sp>
        <p:nvSpPr>
          <p:cNvPr id="373" name="Shape 373"/>
          <p:cNvSpPr txBox="1">
            <a:spLocks noGrp="1"/>
          </p:cNvSpPr>
          <p:nvPr>
            <p:ph type="body" idx="1"/>
          </p:nvPr>
        </p:nvSpPr>
        <p:spPr>
          <a:xfrm>
            <a:off x="311700" y="1152475"/>
            <a:ext cx="8520600" cy="3761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solidFill>
                  <a:srgbClr val="434343"/>
                </a:solidFill>
              </a:rPr>
              <a:t>Sihvonen et al. (2017)</a:t>
            </a:r>
            <a:endParaRPr>
              <a:solidFill>
                <a:srgbClr val="434343"/>
              </a:solidFill>
            </a:endParaRPr>
          </a:p>
          <a:p>
            <a:pPr marL="457200" lvl="0" indent="-342900" rtl="0">
              <a:spcBef>
                <a:spcPts val="1600"/>
              </a:spcBef>
              <a:spcAft>
                <a:spcPts val="0"/>
              </a:spcAft>
              <a:buClr>
                <a:srgbClr val="434343"/>
              </a:buClr>
              <a:buSzPts val="1800"/>
              <a:buChar char="●"/>
            </a:pPr>
            <a:r>
              <a:rPr lang="en">
                <a:solidFill>
                  <a:srgbClr val="434343"/>
                </a:solidFill>
              </a:rPr>
              <a:t>146 adults</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Age 35–65 years</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Knee symptoms consistent with degenerative medial meniscus tear and no knee osteoarthritis</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Randomised to arthroscopic partial meniscectomy (APM) or placebo surgery</a:t>
            </a:r>
            <a:endParaRPr>
              <a:solidFill>
                <a:srgbClr val="434343"/>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Shape 37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Partial Meniscectomy	</a:t>
            </a:r>
            <a:endParaRPr/>
          </a:p>
        </p:txBody>
      </p:sp>
      <p:sp>
        <p:nvSpPr>
          <p:cNvPr id="379" name="Shape 37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solidFill>
                  <a:srgbClr val="434343"/>
                </a:solidFill>
              </a:rPr>
              <a:t>Sihvonen et al. (2017)</a:t>
            </a:r>
            <a:endParaRPr>
              <a:solidFill>
                <a:srgbClr val="434343"/>
              </a:solidFill>
            </a:endParaRPr>
          </a:p>
          <a:p>
            <a:pPr marL="457200" lvl="0" indent="-342900" rtl="0">
              <a:spcBef>
                <a:spcPts val="1600"/>
              </a:spcBef>
              <a:spcAft>
                <a:spcPts val="0"/>
              </a:spcAft>
              <a:buClr>
                <a:srgbClr val="434343"/>
              </a:buClr>
              <a:buSzPts val="1800"/>
              <a:buChar char="●"/>
            </a:pPr>
            <a:r>
              <a:rPr lang="en">
                <a:solidFill>
                  <a:srgbClr val="434343"/>
                </a:solidFill>
              </a:rPr>
              <a:t>2-year follow-up of patients without knee osteoarthritis but with symptoms of a degenerative medial meniscus tear</a:t>
            </a:r>
            <a:endParaRPr>
              <a:solidFill>
                <a:srgbClr val="434343"/>
              </a:solidFill>
            </a:endParaRPr>
          </a:p>
          <a:p>
            <a:pPr marL="457200" lvl="0" indent="-342900" rtl="0">
              <a:spcBef>
                <a:spcPts val="1600"/>
              </a:spcBef>
              <a:spcAft>
                <a:spcPts val="0"/>
              </a:spcAft>
              <a:buClr>
                <a:srgbClr val="434343"/>
              </a:buClr>
              <a:buSzPts val="1800"/>
              <a:buChar char="●"/>
            </a:pPr>
            <a:r>
              <a:rPr lang="en" u="sng">
                <a:solidFill>
                  <a:srgbClr val="434343"/>
                </a:solidFill>
              </a:rPr>
              <a:t>Outcomes after arthroscopic partial meniscectomy were no better than those after placebo surgery</a:t>
            </a:r>
            <a:endParaRPr u="sng">
              <a:solidFill>
                <a:srgbClr val="434343"/>
              </a:solidFill>
            </a:endParaRPr>
          </a:p>
          <a:p>
            <a:pPr marL="457200" lvl="0" indent="-342900" rtl="0">
              <a:spcBef>
                <a:spcPts val="1600"/>
              </a:spcBef>
              <a:spcAft>
                <a:spcPts val="0"/>
              </a:spcAft>
              <a:buClr>
                <a:srgbClr val="434343"/>
              </a:buClr>
              <a:buSzPts val="1800"/>
              <a:buChar char="●"/>
            </a:pPr>
            <a:r>
              <a:rPr lang="en">
                <a:solidFill>
                  <a:srgbClr val="434343"/>
                </a:solidFill>
              </a:rPr>
              <a:t>No evidence to support that patients with mechanical symptoms, certain tear characteristics or those who have failed initial conservative treatment will benefit from </a:t>
            </a:r>
            <a:r>
              <a:rPr lang="en" i="1">
                <a:solidFill>
                  <a:srgbClr val="434343"/>
                </a:solidFill>
              </a:rPr>
              <a:t>MORE</a:t>
            </a:r>
            <a:r>
              <a:rPr lang="en">
                <a:solidFill>
                  <a:srgbClr val="434343"/>
                </a:solidFill>
              </a:rPr>
              <a:t> from a partial meniscectomy</a:t>
            </a:r>
            <a:endParaRPr>
              <a:solidFill>
                <a:srgbClr val="434343"/>
              </a:solidFill>
            </a:endParaRPr>
          </a:p>
          <a:p>
            <a:pPr marL="0" lvl="0" indent="0">
              <a:spcBef>
                <a:spcPts val="1600"/>
              </a:spcBef>
              <a:spcAft>
                <a:spcPts val="1600"/>
              </a:spcAft>
              <a:buNone/>
            </a:pPr>
            <a:endParaRPr>
              <a:solidFill>
                <a:srgbClr val="434343"/>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Shape 38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Meniscal Allograft Transplantation</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Shape 38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Meniscal Allograft</a:t>
            </a:r>
            <a:endParaRPr/>
          </a:p>
        </p:txBody>
      </p:sp>
      <p:sp>
        <p:nvSpPr>
          <p:cNvPr id="390" name="Shape 39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rgbClr val="434343"/>
              </a:buClr>
              <a:buSzPts val="1800"/>
              <a:buChar char="●"/>
            </a:pPr>
            <a:r>
              <a:rPr lang="en" sz="1800">
                <a:solidFill>
                  <a:srgbClr val="434343"/>
                </a:solidFill>
              </a:rPr>
              <a:t>Harvested from a donor</a:t>
            </a:r>
            <a:endParaRPr sz="18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Procured according to standards of the American Association of Tissue Banks</a:t>
            </a:r>
            <a:endParaRPr sz="18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Long term studies display that allografts healed peripherally similar to meniscal repairs</a:t>
            </a:r>
            <a:endParaRPr sz="18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Long term function of transplanted tissues has not been established</a:t>
            </a:r>
            <a:endParaRPr sz="1800">
              <a:solidFill>
                <a:srgbClr val="434343"/>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sp>
        <p:nvSpPr>
          <p:cNvPr id="395" name="Shape 39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Meniscal Allograft</a:t>
            </a:r>
            <a:endParaRPr/>
          </a:p>
        </p:txBody>
      </p:sp>
      <p:sp>
        <p:nvSpPr>
          <p:cNvPr id="396" name="Shape 39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
                <a:solidFill>
                  <a:srgbClr val="434343"/>
                </a:solidFill>
              </a:rPr>
              <a:t>Technique:</a:t>
            </a:r>
            <a:endParaRPr>
              <a:solidFill>
                <a:srgbClr val="434343"/>
              </a:solidFill>
            </a:endParaRPr>
          </a:p>
          <a:p>
            <a:pPr marL="457200" lvl="0" indent="-342900" rtl="0">
              <a:spcBef>
                <a:spcPts val="1600"/>
              </a:spcBef>
              <a:spcAft>
                <a:spcPts val="0"/>
              </a:spcAft>
              <a:buClr>
                <a:srgbClr val="434343"/>
              </a:buClr>
              <a:buSzPts val="1800"/>
              <a:buChar char="●"/>
            </a:pPr>
            <a:r>
              <a:rPr lang="en">
                <a:solidFill>
                  <a:srgbClr val="434343"/>
                </a:solidFill>
              </a:rPr>
              <a:t>Anterior to posterior tibial width is measured by lateral x-ray</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Arthroscopic procedure</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Performed with or without bone plugs</a:t>
            </a:r>
            <a:endParaRPr>
              <a:solidFill>
                <a:srgbClr val="434343"/>
              </a:solidFill>
            </a:endParaRPr>
          </a:p>
          <a:p>
            <a:pPr marL="914400" lvl="1" indent="-342900" rtl="0">
              <a:spcBef>
                <a:spcPts val="0"/>
              </a:spcBef>
              <a:spcAft>
                <a:spcPts val="0"/>
              </a:spcAft>
              <a:buClr>
                <a:srgbClr val="434343"/>
              </a:buClr>
              <a:buSzPts val="1800"/>
              <a:buChar char="○"/>
            </a:pPr>
            <a:r>
              <a:rPr lang="en" sz="1800">
                <a:solidFill>
                  <a:srgbClr val="434343"/>
                </a:solidFill>
              </a:rPr>
              <a:t>using bone plugs increases stability of graft and bone to bone healing</a:t>
            </a:r>
            <a:endParaRPr sz="1800">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Once fixed, the meniscal repair technique of choice is performed</a:t>
            </a:r>
            <a:endParaRPr>
              <a:solidFill>
                <a:srgbClr val="434343"/>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Anatomy - Medial and Lateral Menisci</a:t>
            </a:r>
            <a:endParaRPr/>
          </a:p>
        </p:txBody>
      </p:sp>
      <p:sp>
        <p:nvSpPr>
          <p:cNvPr id="83" name="Shape 83"/>
          <p:cNvSpPr txBox="1">
            <a:spLocks noGrp="1"/>
          </p:cNvSpPr>
          <p:nvPr>
            <p:ph type="body" idx="1"/>
          </p:nvPr>
        </p:nvSpPr>
        <p:spPr>
          <a:xfrm>
            <a:off x="311700" y="1152475"/>
            <a:ext cx="51231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rgbClr val="434343"/>
              </a:buClr>
              <a:buSzPts val="1800"/>
              <a:buChar char="●"/>
            </a:pPr>
            <a:r>
              <a:rPr lang="en">
                <a:solidFill>
                  <a:srgbClr val="434343"/>
                </a:solidFill>
              </a:rPr>
              <a:t>Rest atop the tibial plateau</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House each femoral condyle to secure the joint</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Both structures translate during flexion/extension of the knee</a:t>
            </a:r>
            <a:endParaRPr>
              <a:solidFill>
                <a:srgbClr val="434343"/>
              </a:solidFill>
            </a:endParaRPr>
          </a:p>
          <a:p>
            <a:pPr marL="457200" lvl="0" indent="-342900">
              <a:spcBef>
                <a:spcPts val="0"/>
              </a:spcBef>
              <a:spcAft>
                <a:spcPts val="0"/>
              </a:spcAft>
              <a:buClr>
                <a:srgbClr val="434343"/>
              </a:buClr>
              <a:buSzPts val="1800"/>
              <a:buChar char="●"/>
            </a:pPr>
            <a:r>
              <a:rPr lang="en">
                <a:solidFill>
                  <a:srgbClr val="434343"/>
                </a:solidFill>
              </a:rPr>
              <a:t>Translate with slight rotation at the knee</a:t>
            </a:r>
            <a:endParaRPr>
              <a:solidFill>
                <a:srgbClr val="434343"/>
              </a:solidFill>
            </a:endParaRPr>
          </a:p>
        </p:txBody>
      </p:sp>
      <p:pic>
        <p:nvPicPr>
          <p:cNvPr id="84" name="Shape 84"/>
          <p:cNvPicPr preferRelativeResize="0"/>
          <p:nvPr/>
        </p:nvPicPr>
        <p:blipFill>
          <a:blip r:embed="rId3">
            <a:alphaModFix/>
          </a:blip>
          <a:stretch>
            <a:fillRect/>
          </a:stretch>
        </p:blipFill>
        <p:spPr>
          <a:xfrm>
            <a:off x="5245000" y="1152475"/>
            <a:ext cx="3397625" cy="3681925"/>
          </a:xfrm>
          <a:prstGeom prst="rect">
            <a:avLst/>
          </a:prstGeom>
          <a:noFill/>
          <a:ln>
            <a:noFill/>
          </a:ln>
        </p:spPr>
      </p:pic>
      <p:sp>
        <p:nvSpPr>
          <p:cNvPr id="85" name="Shape 85"/>
          <p:cNvSpPr/>
          <p:nvPr/>
        </p:nvSpPr>
        <p:spPr>
          <a:xfrm>
            <a:off x="7505050" y="3433175"/>
            <a:ext cx="1038600" cy="572700"/>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6" name="Shape 86"/>
          <p:cNvSpPr/>
          <p:nvPr/>
        </p:nvSpPr>
        <p:spPr>
          <a:xfrm>
            <a:off x="5057000" y="3227100"/>
            <a:ext cx="1112700" cy="667500"/>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400"/>
        <p:cNvGrpSpPr/>
        <p:nvPr/>
      </p:nvGrpSpPr>
      <p:grpSpPr>
        <a:xfrm>
          <a:off x="0" y="0"/>
          <a:ext cx="0" cy="0"/>
          <a:chOff x="0" y="0"/>
          <a:chExt cx="0" cy="0"/>
        </a:xfrm>
      </p:grpSpPr>
      <p:sp>
        <p:nvSpPr>
          <p:cNvPr id="401" name="Shape 40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Meniscal Allograft</a:t>
            </a:r>
            <a:endParaRPr/>
          </a:p>
        </p:txBody>
      </p:sp>
      <p:sp>
        <p:nvSpPr>
          <p:cNvPr id="402" name="Shape 40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800">
                <a:solidFill>
                  <a:srgbClr val="434343"/>
                </a:solidFill>
              </a:rPr>
              <a:t>Indicated for:</a:t>
            </a:r>
            <a:endParaRPr sz="1800">
              <a:solidFill>
                <a:srgbClr val="434343"/>
              </a:solidFill>
            </a:endParaRPr>
          </a:p>
          <a:p>
            <a:pPr marL="457200" lvl="0" indent="-342900" rtl="0">
              <a:spcBef>
                <a:spcPts val="1600"/>
              </a:spcBef>
              <a:spcAft>
                <a:spcPts val="0"/>
              </a:spcAft>
              <a:buClr>
                <a:srgbClr val="434343"/>
              </a:buClr>
              <a:buSzPts val="1800"/>
              <a:buChar char="●"/>
            </a:pPr>
            <a:r>
              <a:rPr lang="en" sz="1800">
                <a:solidFill>
                  <a:srgbClr val="434343"/>
                </a:solidFill>
              </a:rPr>
              <a:t>Previous subtotal/total meniscectomy</a:t>
            </a:r>
            <a:endParaRPr sz="18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Compartmental pain</a:t>
            </a:r>
            <a:endParaRPr sz="18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Early osteoarthritis</a:t>
            </a:r>
            <a:endParaRPr sz="1800">
              <a:solidFill>
                <a:srgbClr val="434343"/>
              </a:solidFill>
            </a:endParaRPr>
          </a:p>
          <a:p>
            <a:pPr marL="0" lvl="0" indent="0" rtl="0">
              <a:spcBef>
                <a:spcPts val="1600"/>
              </a:spcBef>
              <a:spcAft>
                <a:spcPts val="0"/>
              </a:spcAft>
              <a:buNone/>
            </a:pPr>
            <a:r>
              <a:rPr lang="en" sz="1800">
                <a:solidFill>
                  <a:srgbClr val="434343"/>
                </a:solidFill>
              </a:rPr>
              <a:t>Contraindicated for:</a:t>
            </a:r>
            <a:endParaRPr sz="1800">
              <a:solidFill>
                <a:srgbClr val="434343"/>
              </a:solidFill>
            </a:endParaRPr>
          </a:p>
          <a:p>
            <a:pPr marL="457200" lvl="0" indent="-342900" rtl="0">
              <a:spcBef>
                <a:spcPts val="1600"/>
              </a:spcBef>
              <a:spcAft>
                <a:spcPts val="0"/>
              </a:spcAft>
              <a:buClr>
                <a:srgbClr val="434343"/>
              </a:buClr>
              <a:buSzPts val="1800"/>
              <a:buChar char="●"/>
            </a:pPr>
            <a:r>
              <a:rPr lang="en" sz="1800">
                <a:solidFill>
                  <a:srgbClr val="434343"/>
                </a:solidFill>
              </a:rPr>
              <a:t>Advanced osteoarthritis</a:t>
            </a:r>
            <a:endParaRPr sz="1800">
              <a:solidFill>
                <a:srgbClr val="434343"/>
              </a:solidFill>
            </a:endParaRPr>
          </a:p>
          <a:p>
            <a:pPr marL="457200" lvl="0" indent="-342900">
              <a:spcBef>
                <a:spcPts val="0"/>
              </a:spcBef>
              <a:spcAft>
                <a:spcPts val="0"/>
              </a:spcAft>
              <a:buClr>
                <a:srgbClr val="434343"/>
              </a:buClr>
              <a:buSzPts val="1800"/>
              <a:buChar char="●"/>
            </a:pPr>
            <a:r>
              <a:rPr lang="en" sz="1800">
                <a:solidFill>
                  <a:srgbClr val="434343"/>
                </a:solidFill>
              </a:rPr>
              <a:t>Excessive knee varus or valgus</a:t>
            </a:r>
            <a:endParaRPr sz="1800">
              <a:solidFill>
                <a:srgbClr val="434343"/>
              </a:solidFill>
            </a:endParaRPr>
          </a:p>
        </p:txBody>
      </p:sp>
      <p:sp>
        <p:nvSpPr>
          <p:cNvPr id="403" name="Shape 40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800">
                <a:solidFill>
                  <a:srgbClr val="434343"/>
                </a:solidFill>
              </a:rPr>
              <a:t>Procedure difficulties:</a:t>
            </a:r>
            <a:endParaRPr sz="1800">
              <a:solidFill>
                <a:srgbClr val="434343"/>
              </a:solidFill>
            </a:endParaRPr>
          </a:p>
          <a:p>
            <a:pPr marL="457200" lvl="0" indent="-342900" rtl="0">
              <a:spcBef>
                <a:spcPts val="1600"/>
              </a:spcBef>
              <a:spcAft>
                <a:spcPts val="0"/>
              </a:spcAft>
              <a:buClr>
                <a:srgbClr val="434343"/>
              </a:buClr>
              <a:buSzPts val="1800"/>
              <a:buChar char="●"/>
            </a:pPr>
            <a:r>
              <a:rPr lang="en" sz="1800">
                <a:solidFill>
                  <a:srgbClr val="434343"/>
                </a:solidFill>
              </a:rPr>
              <a:t>Graft processing</a:t>
            </a:r>
            <a:endParaRPr sz="18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Donor cell preservation</a:t>
            </a:r>
            <a:endParaRPr sz="18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Immunogenecity</a:t>
            </a:r>
            <a:endParaRPr sz="1800">
              <a:solidFill>
                <a:srgbClr val="434343"/>
              </a:solidFill>
            </a:endParaRPr>
          </a:p>
          <a:p>
            <a:pPr marL="457200" lvl="0" indent="-342900">
              <a:spcBef>
                <a:spcPts val="0"/>
              </a:spcBef>
              <a:spcAft>
                <a:spcPts val="0"/>
              </a:spcAft>
              <a:buClr>
                <a:srgbClr val="434343"/>
              </a:buClr>
              <a:buSzPts val="1800"/>
              <a:buChar char="●"/>
            </a:pPr>
            <a:r>
              <a:rPr lang="en" sz="1800">
                <a:solidFill>
                  <a:srgbClr val="434343"/>
                </a:solidFill>
              </a:rPr>
              <a:t>Sterilization</a:t>
            </a:r>
            <a:endParaRPr sz="1800">
              <a:solidFill>
                <a:srgbClr val="434343"/>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Shape 40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Meniscal Allograft Rehabilitation</a:t>
            </a:r>
            <a:endParaRPr/>
          </a:p>
        </p:txBody>
      </p:sp>
      <p:sp>
        <p:nvSpPr>
          <p:cNvPr id="409" name="Shape 409"/>
          <p:cNvSpPr txBox="1">
            <a:spLocks noGrp="1"/>
          </p:cNvSpPr>
          <p:nvPr>
            <p:ph type="body" idx="1"/>
          </p:nvPr>
        </p:nvSpPr>
        <p:spPr>
          <a:xfrm>
            <a:off x="311700" y="2052525"/>
            <a:ext cx="8520600" cy="25164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400"/>
              <a:t>No consensus on weightbearing or range of motion following meniscal allograft transplant</a:t>
            </a:r>
            <a:endParaRPr sz="24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413"/>
        <p:cNvGrpSpPr/>
        <p:nvPr/>
      </p:nvGrpSpPr>
      <p:grpSpPr>
        <a:xfrm>
          <a:off x="0" y="0"/>
          <a:ext cx="0" cy="0"/>
          <a:chOff x="0" y="0"/>
          <a:chExt cx="0" cy="0"/>
        </a:xfrm>
      </p:grpSpPr>
      <p:sp>
        <p:nvSpPr>
          <p:cNvPr id="414" name="Shape 4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Meniscal </a:t>
            </a:r>
            <a:r>
              <a:rPr lang="en" dirty="0" smtClean="0"/>
              <a:t>Allograft</a:t>
            </a:r>
            <a:r>
              <a:rPr lang="en-US" dirty="0" smtClean="0"/>
              <a:t> Rehabilitation</a:t>
            </a:r>
            <a:endParaRPr dirty="0"/>
          </a:p>
        </p:txBody>
      </p:sp>
      <p:sp>
        <p:nvSpPr>
          <p:cNvPr id="415" name="Shape 4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Paul C. Rijk’s (2004)</a:t>
            </a:r>
            <a:endParaRPr/>
          </a:p>
          <a:p>
            <a:pPr marL="457200" lvl="0" indent="-342900" rtl="0">
              <a:spcBef>
                <a:spcPts val="1600"/>
              </a:spcBef>
              <a:spcAft>
                <a:spcPts val="0"/>
              </a:spcAft>
              <a:buSzPts val="1800"/>
              <a:buChar char="●"/>
            </a:pPr>
            <a:r>
              <a:rPr lang="en"/>
              <a:t>Systematic review</a:t>
            </a:r>
            <a:endParaRPr/>
          </a:p>
          <a:p>
            <a:pPr marL="457200" lvl="0" indent="-342900" rtl="0">
              <a:spcBef>
                <a:spcPts val="0"/>
              </a:spcBef>
              <a:spcAft>
                <a:spcPts val="0"/>
              </a:spcAft>
              <a:buSzPts val="1800"/>
              <a:buChar char="●"/>
            </a:pPr>
            <a:r>
              <a:rPr lang="en"/>
              <a:t>Found “full weight bearing immediately after operation showed uneventful healing of transplanted meniscal allografts in several experimental studies”</a:t>
            </a:r>
            <a:endParaRPr/>
          </a:p>
          <a:p>
            <a:pPr marL="914400" lvl="1" indent="-342900" rtl="0">
              <a:spcBef>
                <a:spcPts val="0"/>
              </a:spcBef>
              <a:spcAft>
                <a:spcPts val="0"/>
              </a:spcAft>
              <a:buSzPts val="1800"/>
              <a:buChar char="○"/>
            </a:pPr>
            <a:r>
              <a:rPr lang="en" sz="1800" i="1"/>
              <a:t>This was in animal models</a:t>
            </a:r>
            <a:endParaRPr sz="1800" i="1"/>
          </a:p>
          <a:p>
            <a:pPr marL="0" lvl="0" indent="0">
              <a:spcBef>
                <a:spcPts val="1600"/>
              </a:spcBef>
              <a:spcAft>
                <a:spcPts val="1600"/>
              </a:spcAft>
              <a:buNone/>
            </a:pPr>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419"/>
        <p:cNvGrpSpPr/>
        <p:nvPr/>
      </p:nvGrpSpPr>
      <p:grpSpPr>
        <a:xfrm>
          <a:off x="0" y="0"/>
          <a:ext cx="0" cy="0"/>
          <a:chOff x="0" y="0"/>
          <a:chExt cx="0" cy="0"/>
        </a:xfrm>
      </p:grpSpPr>
      <p:sp>
        <p:nvSpPr>
          <p:cNvPr id="420" name="Shape 4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Meniscal </a:t>
            </a:r>
            <a:r>
              <a:rPr lang="en" dirty="0" smtClean="0"/>
              <a:t>Allograft</a:t>
            </a:r>
            <a:r>
              <a:rPr lang="en-US" dirty="0" smtClean="0"/>
              <a:t> Rehabilitation</a:t>
            </a:r>
            <a:endParaRPr dirty="0"/>
          </a:p>
        </p:txBody>
      </p:sp>
      <p:sp>
        <p:nvSpPr>
          <p:cNvPr id="421" name="Shape 4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ElAttar et al. (2011)</a:t>
            </a:r>
            <a:endParaRPr/>
          </a:p>
          <a:p>
            <a:pPr marL="457200" lvl="0" indent="-342900" rtl="0">
              <a:spcBef>
                <a:spcPts val="1600"/>
              </a:spcBef>
              <a:spcAft>
                <a:spcPts val="0"/>
              </a:spcAft>
              <a:buSzPts val="1800"/>
              <a:buChar char="●"/>
            </a:pPr>
            <a:r>
              <a:rPr lang="en"/>
              <a:t>Found most authors agreed upon immediate range of motion</a:t>
            </a:r>
            <a:endParaRPr/>
          </a:p>
          <a:p>
            <a:pPr marL="457200" lvl="0" indent="-342900" rtl="0">
              <a:spcBef>
                <a:spcPts val="0"/>
              </a:spcBef>
              <a:spcAft>
                <a:spcPts val="0"/>
              </a:spcAft>
              <a:buSzPts val="1800"/>
              <a:buChar char="●"/>
            </a:pPr>
            <a:r>
              <a:rPr lang="en"/>
              <a:t>Weightbearing varied depending on the trial</a:t>
            </a:r>
            <a:endParaRPr/>
          </a:p>
          <a:p>
            <a:pPr marL="914400" lvl="1" indent="-317500" rtl="0">
              <a:spcBef>
                <a:spcPts val="0"/>
              </a:spcBef>
              <a:spcAft>
                <a:spcPts val="0"/>
              </a:spcAft>
              <a:buSzPts val="1400"/>
              <a:buChar char="○"/>
            </a:pPr>
            <a:r>
              <a:rPr lang="en"/>
              <a:t>As tolerated immediately with crutches</a:t>
            </a:r>
            <a:endParaRPr/>
          </a:p>
          <a:p>
            <a:pPr marL="914400" lvl="1" indent="-317500" rtl="0">
              <a:spcBef>
                <a:spcPts val="0"/>
              </a:spcBef>
              <a:spcAft>
                <a:spcPts val="0"/>
              </a:spcAft>
              <a:buSzPts val="1400"/>
              <a:buChar char="○"/>
            </a:pPr>
            <a:r>
              <a:rPr lang="en"/>
              <a:t>Delayed 6 weeks</a:t>
            </a:r>
            <a:endParaRPr/>
          </a:p>
          <a:p>
            <a:pPr marL="914400" lvl="1" indent="-317500" rtl="0">
              <a:spcBef>
                <a:spcPts val="0"/>
              </a:spcBef>
              <a:spcAft>
                <a:spcPts val="0"/>
              </a:spcAft>
              <a:buSzPts val="1400"/>
              <a:buChar char="○"/>
            </a:pPr>
            <a:r>
              <a:rPr lang="en"/>
              <a:t>Delayed up to 14 weeks</a:t>
            </a:r>
            <a:endParaRPr/>
          </a:p>
          <a:p>
            <a:pPr marL="0" lvl="0" indent="0">
              <a:spcBef>
                <a:spcPts val="1600"/>
              </a:spcBef>
              <a:spcAft>
                <a:spcPts val="1600"/>
              </a:spcAft>
              <a:buNone/>
            </a:pPr>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425"/>
        <p:cNvGrpSpPr/>
        <p:nvPr/>
      </p:nvGrpSpPr>
      <p:grpSpPr>
        <a:xfrm>
          <a:off x="0" y="0"/>
          <a:ext cx="0" cy="0"/>
          <a:chOff x="0" y="0"/>
          <a:chExt cx="0" cy="0"/>
        </a:xfrm>
      </p:grpSpPr>
      <p:sp>
        <p:nvSpPr>
          <p:cNvPr id="426" name="Shape 4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Meniscal Allograft Rehabilitation</a:t>
            </a:r>
            <a:endParaRPr/>
          </a:p>
        </p:txBody>
      </p:sp>
      <p:sp>
        <p:nvSpPr>
          <p:cNvPr id="427" name="Shape 427"/>
          <p:cNvSpPr txBox="1">
            <a:spLocks noGrp="1"/>
          </p:cNvSpPr>
          <p:nvPr>
            <p:ph type="body" idx="1"/>
          </p:nvPr>
        </p:nvSpPr>
        <p:spPr>
          <a:xfrm>
            <a:off x="311700" y="1017725"/>
            <a:ext cx="27237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solidFill>
                  <a:srgbClr val="434343"/>
                </a:solidFill>
              </a:rPr>
              <a:t>Advanced Orthopaedic Specialists</a:t>
            </a:r>
            <a:endParaRPr b="1">
              <a:solidFill>
                <a:srgbClr val="434343"/>
              </a:solidFill>
            </a:endParaRPr>
          </a:p>
          <a:p>
            <a:pPr marL="457200" lvl="0" indent="-317500" rtl="0">
              <a:spcBef>
                <a:spcPts val="0"/>
              </a:spcBef>
              <a:spcAft>
                <a:spcPts val="0"/>
              </a:spcAft>
              <a:buClr>
                <a:srgbClr val="434343"/>
              </a:buClr>
              <a:buSzPts val="1400"/>
              <a:buChar char="●"/>
            </a:pPr>
            <a:r>
              <a:rPr lang="en">
                <a:solidFill>
                  <a:srgbClr val="434343"/>
                </a:solidFill>
              </a:rPr>
              <a:t>0-4 weeks</a:t>
            </a:r>
            <a:endParaRPr>
              <a:solidFill>
                <a:srgbClr val="434343"/>
              </a:solidFill>
            </a:endParaRPr>
          </a:p>
          <a:p>
            <a:pPr marL="914400" lvl="1" indent="-304800" rtl="0">
              <a:spcBef>
                <a:spcPts val="0"/>
              </a:spcBef>
              <a:spcAft>
                <a:spcPts val="0"/>
              </a:spcAft>
              <a:buClr>
                <a:srgbClr val="434343"/>
              </a:buClr>
              <a:buSzPts val="1200"/>
              <a:buChar char="○"/>
            </a:pPr>
            <a:r>
              <a:rPr lang="en">
                <a:solidFill>
                  <a:srgbClr val="434343"/>
                </a:solidFill>
              </a:rPr>
              <a:t>NWB</a:t>
            </a:r>
            <a:endParaRPr>
              <a:solidFill>
                <a:srgbClr val="434343"/>
              </a:solidFill>
            </a:endParaRPr>
          </a:p>
          <a:p>
            <a:pPr marL="914400" lvl="1" indent="-304800" rtl="0">
              <a:spcBef>
                <a:spcPts val="0"/>
              </a:spcBef>
              <a:spcAft>
                <a:spcPts val="0"/>
              </a:spcAft>
              <a:buClr>
                <a:srgbClr val="434343"/>
              </a:buClr>
              <a:buSzPts val="1200"/>
              <a:buChar char="○"/>
            </a:pPr>
            <a:r>
              <a:rPr lang="en">
                <a:solidFill>
                  <a:srgbClr val="434343"/>
                </a:solidFill>
              </a:rPr>
              <a:t>No ROM</a:t>
            </a:r>
            <a:endParaRPr>
              <a:solidFill>
                <a:srgbClr val="434343"/>
              </a:solidFill>
            </a:endParaRPr>
          </a:p>
          <a:p>
            <a:pPr marL="457200" lvl="0" indent="-317500" rtl="0">
              <a:spcBef>
                <a:spcPts val="0"/>
              </a:spcBef>
              <a:spcAft>
                <a:spcPts val="0"/>
              </a:spcAft>
              <a:buClr>
                <a:srgbClr val="434343"/>
              </a:buClr>
              <a:buSzPts val="1400"/>
              <a:buChar char="●"/>
            </a:pPr>
            <a:r>
              <a:rPr lang="en">
                <a:solidFill>
                  <a:srgbClr val="434343"/>
                </a:solidFill>
              </a:rPr>
              <a:t>5 weeks </a:t>
            </a:r>
            <a:endParaRPr>
              <a:solidFill>
                <a:srgbClr val="434343"/>
              </a:solidFill>
            </a:endParaRPr>
          </a:p>
          <a:p>
            <a:pPr marL="914400" lvl="1" indent="-304800" rtl="0">
              <a:spcBef>
                <a:spcPts val="0"/>
              </a:spcBef>
              <a:spcAft>
                <a:spcPts val="0"/>
              </a:spcAft>
              <a:buClr>
                <a:srgbClr val="434343"/>
              </a:buClr>
              <a:buSzPts val="1200"/>
              <a:buChar char="○"/>
            </a:pPr>
            <a:r>
              <a:rPr lang="en">
                <a:solidFill>
                  <a:srgbClr val="434343"/>
                </a:solidFill>
              </a:rPr>
              <a:t>50% WB</a:t>
            </a:r>
            <a:endParaRPr>
              <a:solidFill>
                <a:srgbClr val="434343"/>
              </a:solidFill>
            </a:endParaRPr>
          </a:p>
          <a:p>
            <a:pPr marL="914400" lvl="1" indent="-304800" rtl="0">
              <a:spcBef>
                <a:spcPts val="0"/>
              </a:spcBef>
              <a:spcAft>
                <a:spcPts val="0"/>
              </a:spcAft>
              <a:buClr>
                <a:srgbClr val="434343"/>
              </a:buClr>
              <a:buSzPts val="1200"/>
              <a:buChar char="○"/>
            </a:pPr>
            <a:r>
              <a:rPr lang="en">
                <a:solidFill>
                  <a:srgbClr val="434343"/>
                </a:solidFill>
              </a:rPr>
              <a:t>ROM as tolerated</a:t>
            </a:r>
            <a:endParaRPr>
              <a:solidFill>
                <a:srgbClr val="434343"/>
              </a:solidFill>
            </a:endParaRPr>
          </a:p>
          <a:p>
            <a:pPr marL="457200" lvl="0" indent="-317500" rtl="0">
              <a:spcBef>
                <a:spcPts val="0"/>
              </a:spcBef>
              <a:spcAft>
                <a:spcPts val="0"/>
              </a:spcAft>
              <a:buClr>
                <a:srgbClr val="434343"/>
              </a:buClr>
              <a:buSzPts val="1400"/>
              <a:buChar char="●"/>
            </a:pPr>
            <a:r>
              <a:rPr lang="en">
                <a:solidFill>
                  <a:srgbClr val="434343"/>
                </a:solidFill>
              </a:rPr>
              <a:t>6 weeks</a:t>
            </a:r>
            <a:endParaRPr>
              <a:solidFill>
                <a:srgbClr val="434343"/>
              </a:solidFill>
            </a:endParaRPr>
          </a:p>
          <a:p>
            <a:pPr marL="914400" lvl="1" indent="-304800" rtl="0">
              <a:spcBef>
                <a:spcPts val="0"/>
              </a:spcBef>
              <a:spcAft>
                <a:spcPts val="0"/>
              </a:spcAft>
              <a:buClr>
                <a:srgbClr val="434343"/>
              </a:buClr>
              <a:buSzPts val="1200"/>
              <a:buChar char="○"/>
            </a:pPr>
            <a:r>
              <a:rPr lang="en">
                <a:solidFill>
                  <a:srgbClr val="434343"/>
                </a:solidFill>
              </a:rPr>
              <a:t>WBAT</a:t>
            </a:r>
            <a:endParaRPr>
              <a:solidFill>
                <a:srgbClr val="434343"/>
              </a:solidFill>
            </a:endParaRPr>
          </a:p>
        </p:txBody>
      </p:sp>
      <p:sp>
        <p:nvSpPr>
          <p:cNvPr id="428" name="Shape 428"/>
          <p:cNvSpPr txBox="1">
            <a:spLocks noGrp="1"/>
          </p:cNvSpPr>
          <p:nvPr>
            <p:ph type="body" idx="2"/>
          </p:nvPr>
        </p:nvSpPr>
        <p:spPr>
          <a:xfrm>
            <a:off x="3119100" y="1017725"/>
            <a:ext cx="27237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solidFill>
                  <a:srgbClr val="434343"/>
                </a:solidFill>
              </a:rPr>
              <a:t>Brigham and Women’s Hospital</a:t>
            </a:r>
            <a:endParaRPr b="1">
              <a:solidFill>
                <a:srgbClr val="434343"/>
              </a:solidFill>
            </a:endParaRPr>
          </a:p>
          <a:p>
            <a:pPr marL="457200" lvl="0" indent="-317500" rtl="0">
              <a:spcBef>
                <a:spcPts val="0"/>
              </a:spcBef>
              <a:spcAft>
                <a:spcPts val="0"/>
              </a:spcAft>
              <a:buClr>
                <a:srgbClr val="434343"/>
              </a:buClr>
              <a:buSzPts val="1400"/>
              <a:buChar char="●"/>
            </a:pPr>
            <a:r>
              <a:rPr lang="en">
                <a:solidFill>
                  <a:srgbClr val="434343"/>
                </a:solidFill>
              </a:rPr>
              <a:t>0-2 weeks</a:t>
            </a:r>
            <a:endParaRPr>
              <a:solidFill>
                <a:srgbClr val="434343"/>
              </a:solidFill>
            </a:endParaRPr>
          </a:p>
          <a:p>
            <a:pPr marL="914400" lvl="1" indent="-304800" rtl="0">
              <a:spcBef>
                <a:spcPts val="0"/>
              </a:spcBef>
              <a:spcAft>
                <a:spcPts val="0"/>
              </a:spcAft>
              <a:buClr>
                <a:srgbClr val="434343"/>
              </a:buClr>
              <a:buSzPts val="1200"/>
              <a:buChar char="○"/>
            </a:pPr>
            <a:r>
              <a:rPr lang="en">
                <a:solidFill>
                  <a:srgbClr val="434343"/>
                </a:solidFill>
              </a:rPr>
              <a:t>PWB (&lt;50%)</a:t>
            </a:r>
            <a:endParaRPr>
              <a:solidFill>
                <a:srgbClr val="434343"/>
              </a:solidFill>
            </a:endParaRPr>
          </a:p>
          <a:p>
            <a:pPr marL="914400" lvl="1" indent="-304800" rtl="0">
              <a:spcBef>
                <a:spcPts val="0"/>
              </a:spcBef>
              <a:spcAft>
                <a:spcPts val="0"/>
              </a:spcAft>
              <a:buClr>
                <a:srgbClr val="434343"/>
              </a:buClr>
              <a:buSzPts val="1200"/>
              <a:buChar char="○"/>
            </a:pPr>
            <a:r>
              <a:rPr lang="en">
                <a:solidFill>
                  <a:srgbClr val="434343"/>
                </a:solidFill>
              </a:rPr>
              <a:t>ROM 0-90 degrees, NWB only</a:t>
            </a:r>
            <a:endParaRPr>
              <a:solidFill>
                <a:srgbClr val="434343"/>
              </a:solidFill>
            </a:endParaRPr>
          </a:p>
          <a:p>
            <a:pPr marL="457200" lvl="0" indent="-317500" rtl="0">
              <a:spcBef>
                <a:spcPts val="0"/>
              </a:spcBef>
              <a:spcAft>
                <a:spcPts val="0"/>
              </a:spcAft>
              <a:buClr>
                <a:srgbClr val="434343"/>
              </a:buClr>
              <a:buSzPts val="1400"/>
              <a:buChar char="●"/>
            </a:pPr>
            <a:r>
              <a:rPr lang="en">
                <a:solidFill>
                  <a:srgbClr val="434343"/>
                </a:solidFill>
              </a:rPr>
              <a:t>2-6 weeks</a:t>
            </a:r>
            <a:endParaRPr>
              <a:solidFill>
                <a:srgbClr val="434343"/>
              </a:solidFill>
            </a:endParaRPr>
          </a:p>
          <a:p>
            <a:pPr marL="914400" lvl="1" indent="-304800" rtl="0">
              <a:spcBef>
                <a:spcPts val="0"/>
              </a:spcBef>
              <a:spcAft>
                <a:spcPts val="0"/>
              </a:spcAft>
              <a:buClr>
                <a:srgbClr val="434343"/>
              </a:buClr>
              <a:buSzPts val="1200"/>
              <a:buChar char="○"/>
            </a:pPr>
            <a:r>
              <a:rPr lang="en">
                <a:solidFill>
                  <a:srgbClr val="434343"/>
                </a:solidFill>
              </a:rPr>
              <a:t>WBAT, discontinue crutches at 4 weeks</a:t>
            </a:r>
            <a:endParaRPr>
              <a:solidFill>
                <a:srgbClr val="434343"/>
              </a:solidFill>
            </a:endParaRPr>
          </a:p>
          <a:p>
            <a:pPr marL="457200" lvl="0" indent="-317500" rtl="0">
              <a:spcBef>
                <a:spcPts val="0"/>
              </a:spcBef>
              <a:spcAft>
                <a:spcPts val="0"/>
              </a:spcAft>
              <a:buClr>
                <a:srgbClr val="434343"/>
              </a:buClr>
              <a:buSzPts val="1400"/>
              <a:buChar char="●"/>
            </a:pPr>
            <a:r>
              <a:rPr lang="en">
                <a:solidFill>
                  <a:srgbClr val="434343"/>
                </a:solidFill>
              </a:rPr>
              <a:t>2-8 weeks</a:t>
            </a:r>
            <a:endParaRPr>
              <a:solidFill>
                <a:srgbClr val="434343"/>
              </a:solidFill>
            </a:endParaRPr>
          </a:p>
          <a:p>
            <a:pPr marL="914400" lvl="1" indent="-304800" rtl="0">
              <a:spcBef>
                <a:spcPts val="0"/>
              </a:spcBef>
              <a:spcAft>
                <a:spcPts val="0"/>
              </a:spcAft>
              <a:buClr>
                <a:srgbClr val="434343"/>
              </a:buClr>
              <a:buSzPts val="1200"/>
              <a:buChar char="○"/>
            </a:pPr>
            <a:r>
              <a:rPr lang="en">
                <a:solidFill>
                  <a:srgbClr val="434343"/>
                </a:solidFill>
              </a:rPr>
              <a:t>ROM as tolerated, NWB only</a:t>
            </a:r>
            <a:endParaRPr>
              <a:solidFill>
                <a:srgbClr val="434343"/>
              </a:solidFill>
            </a:endParaRPr>
          </a:p>
          <a:p>
            <a:pPr marL="457200" lvl="0" indent="-317500" rtl="0">
              <a:spcBef>
                <a:spcPts val="0"/>
              </a:spcBef>
              <a:spcAft>
                <a:spcPts val="0"/>
              </a:spcAft>
              <a:buClr>
                <a:srgbClr val="434343"/>
              </a:buClr>
              <a:buSzPts val="1400"/>
              <a:buChar char="●"/>
            </a:pPr>
            <a:r>
              <a:rPr lang="en">
                <a:solidFill>
                  <a:srgbClr val="434343"/>
                </a:solidFill>
              </a:rPr>
              <a:t>8 weeks</a:t>
            </a:r>
            <a:endParaRPr>
              <a:solidFill>
                <a:srgbClr val="434343"/>
              </a:solidFill>
            </a:endParaRPr>
          </a:p>
          <a:p>
            <a:pPr marL="914400" lvl="1" indent="-304800">
              <a:spcBef>
                <a:spcPts val="0"/>
              </a:spcBef>
              <a:spcAft>
                <a:spcPts val="0"/>
              </a:spcAft>
              <a:buClr>
                <a:srgbClr val="434343"/>
              </a:buClr>
              <a:buSzPts val="1200"/>
              <a:buChar char="○"/>
            </a:pPr>
            <a:r>
              <a:rPr lang="en">
                <a:solidFill>
                  <a:srgbClr val="434343"/>
                </a:solidFill>
              </a:rPr>
              <a:t>Full ROM</a:t>
            </a:r>
            <a:endParaRPr>
              <a:solidFill>
                <a:srgbClr val="434343"/>
              </a:solidFill>
            </a:endParaRPr>
          </a:p>
        </p:txBody>
      </p:sp>
      <p:sp>
        <p:nvSpPr>
          <p:cNvPr id="429" name="Shape 429"/>
          <p:cNvSpPr txBox="1">
            <a:spLocks noGrp="1"/>
          </p:cNvSpPr>
          <p:nvPr>
            <p:ph type="body" idx="2"/>
          </p:nvPr>
        </p:nvSpPr>
        <p:spPr>
          <a:xfrm>
            <a:off x="6108675" y="1017725"/>
            <a:ext cx="2723700" cy="3416400"/>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0"/>
              </a:spcAft>
              <a:buNone/>
            </a:pPr>
            <a:r>
              <a:rPr lang="en" b="1">
                <a:solidFill>
                  <a:srgbClr val="434343"/>
                </a:solidFill>
              </a:rPr>
              <a:t>OrthoIndy</a:t>
            </a:r>
            <a:endParaRPr>
              <a:solidFill>
                <a:srgbClr val="434343"/>
              </a:solidFill>
            </a:endParaRPr>
          </a:p>
          <a:p>
            <a:pPr marL="457200" lvl="0" indent="-317500" rtl="0">
              <a:lnSpc>
                <a:spcPct val="100000"/>
              </a:lnSpc>
              <a:spcBef>
                <a:spcPts val="0"/>
              </a:spcBef>
              <a:spcAft>
                <a:spcPts val="0"/>
              </a:spcAft>
              <a:buClr>
                <a:srgbClr val="434343"/>
              </a:buClr>
              <a:buSzPts val="1400"/>
              <a:buChar char="●"/>
            </a:pPr>
            <a:r>
              <a:rPr lang="en">
                <a:solidFill>
                  <a:srgbClr val="434343"/>
                </a:solidFill>
              </a:rPr>
              <a:t>0-2 weeks</a:t>
            </a:r>
            <a:endParaRPr>
              <a:solidFill>
                <a:srgbClr val="434343"/>
              </a:solidFill>
            </a:endParaRPr>
          </a:p>
          <a:p>
            <a:pPr marL="914400" lvl="1" indent="-304800" rtl="0">
              <a:lnSpc>
                <a:spcPct val="100000"/>
              </a:lnSpc>
              <a:spcBef>
                <a:spcPts val="0"/>
              </a:spcBef>
              <a:spcAft>
                <a:spcPts val="0"/>
              </a:spcAft>
              <a:buClr>
                <a:srgbClr val="434343"/>
              </a:buClr>
              <a:buSzPts val="1200"/>
              <a:buChar char="○"/>
            </a:pPr>
            <a:r>
              <a:rPr lang="en">
                <a:solidFill>
                  <a:srgbClr val="434343"/>
                </a:solidFill>
              </a:rPr>
              <a:t>ROM 0-60 CPM only</a:t>
            </a:r>
            <a:endParaRPr>
              <a:solidFill>
                <a:srgbClr val="434343"/>
              </a:solidFill>
            </a:endParaRPr>
          </a:p>
          <a:p>
            <a:pPr marL="457200" lvl="0" indent="-317500" rtl="0">
              <a:lnSpc>
                <a:spcPct val="100000"/>
              </a:lnSpc>
              <a:spcBef>
                <a:spcPts val="0"/>
              </a:spcBef>
              <a:spcAft>
                <a:spcPts val="0"/>
              </a:spcAft>
              <a:buClr>
                <a:srgbClr val="434343"/>
              </a:buClr>
              <a:buSzPts val="1400"/>
              <a:buChar char="●"/>
            </a:pPr>
            <a:r>
              <a:rPr lang="en">
                <a:solidFill>
                  <a:srgbClr val="434343"/>
                </a:solidFill>
              </a:rPr>
              <a:t>2-4 weeks</a:t>
            </a:r>
            <a:endParaRPr>
              <a:solidFill>
                <a:srgbClr val="434343"/>
              </a:solidFill>
            </a:endParaRPr>
          </a:p>
          <a:p>
            <a:pPr marL="914400" lvl="1" indent="-304800" rtl="0">
              <a:lnSpc>
                <a:spcPct val="100000"/>
              </a:lnSpc>
              <a:spcBef>
                <a:spcPts val="0"/>
              </a:spcBef>
              <a:spcAft>
                <a:spcPts val="0"/>
              </a:spcAft>
              <a:buClr>
                <a:srgbClr val="434343"/>
              </a:buClr>
              <a:buSzPts val="1200"/>
              <a:buChar char="○"/>
            </a:pPr>
            <a:r>
              <a:rPr lang="en">
                <a:solidFill>
                  <a:srgbClr val="434343"/>
                </a:solidFill>
              </a:rPr>
              <a:t>ROM 0-90 CPM only</a:t>
            </a:r>
            <a:endParaRPr>
              <a:solidFill>
                <a:srgbClr val="434343"/>
              </a:solidFill>
            </a:endParaRPr>
          </a:p>
          <a:p>
            <a:pPr marL="457200" lvl="0" indent="-317500" rtl="0">
              <a:lnSpc>
                <a:spcPct val="100000"/>
              </a:lnSpc>
              <a:spcBef>
                <a:spcPts val="0"/>
              </a:spcBef>
              <a:spcAft>
                <a:spcPts val="0"/>
              </a:spcAft>
              <a:buClr>
                <a:srgbClr val="434343"/>
              </a:buClr>
              <a:buSzPts val="1400"/>
              <a:buChar char="●"/>
            </a:pPr>
            <a:r>
              <a:rPr lang="en">
                <a:solidFill>
                  <a:srgbClr val="434343"/>
                </a:solidFill>
              </a:rPr>
              <a:t>4 weeks </a:t>
            </a:r>
            <a:endParaRPr>
              <a:solidFill>
                <a:srgbClr val="434343"/>
              </a:solidFill>
            </a:endParaRPr>
          </a:p>
          <a:p>
            <a:pPr marL="914400" lvl="1" indent="-304800" rtl="0">
              <a:lnSpc>
                <a:spcPct val="100000"/>
              </a:lnSpc>
              <a:spcBef>
                <a:spcPts val="0"/>
              </a:spcBef>
              <a:spcAft>
                <a:spcPts val="0"/>
              </a:spcAft>
              <a:buClr>
                <a:srgbClr val="434343"/>
              </a:buClr>
              <a:buSzPts val="1200"/>
              <a:buChar char="○"/>
            </a:pPr>
            <a:r>
              <a:rPr lang="en">
                <a:solidFill>
                  <a:srgbClr val="434343"/>
                </a:solidFill>
              </a:rPr>
              <a:t>Full ROM</a:t>
            </a:r>
            <a:endParaRPr>
              <a:solidFill>
                <a:srgbClr val="434343"/>
              </a:solidFill>
            </a:endParaRPr>
          </a:p>
          <a:p>
            <a:pPr marL="457200" lvl="0" indent="-317500" rtl="0">
              <a:lnSpc>
                <a:spcPct val="100000"/>
              </a:lnSpc>
              <a:spcBef>
                <a:spcPts val="0"/>
              </a:spcBef>
              <a:spcAft>
                <a:spcPts val="0"/>
              </a:spcAft>
              <a:buClr>
                <a:srgbClr val="434343"/>
              </a:buClr>
              <a:buSzPts val="1400"/>
              <a:buChar char="●"/>
            </a:pPr>
            <a:r>
              <a:rPr lang="en">
                <a:solidFill>
                  <a:srgbClr val="434343"/>
                </a:solidFill>
              </a:rPr>
              <a:t>0-6 weeks</a:t>
            </a:r>
            <a:endParaRPr>
              <a:solidFill>
                <a:srgbClr val="434343"/>
              </a:solidFill>
            </a:endParaRPr>
          </a:p>
          <a:p>
            <a:pPr marL="914400" lvl="1" indent="-304800" rtl="0">
              <a:lnSpc>
                <a:spcPct val="100000"/>
              </a:lnSpc>
              <a:spcBef>
                <a:spcPts val="0"/>
              </a:spcBef>
              <a:spcAft>
                <a:spcPts val="0"/>
              </a:spcAft>
              <a:buClr>
                <a:srgbClr val="434343"/>
              </a:buClr>
              <a:buSzPts val="1200"/>
              <a:buChar char="○"/>
            </a:pPr>
            <a:r>
              <a:rPr lang="en">
                <a:solidFill>
                  <a:srgbClr val="434343"/>
                </a:solidFill>
              </a:rPr>
              <a:t>Weight bearing</a:t>
            </a:r>
            <a:endParaRPr>
              <a:solidFill>
                <a:srgbClr val="434343"/>
              </a:solidFill>
            </a:endParaRPr>
          </a:p>
          <a:p>
            <a:pPr marL="1371600" lvl="2" indent="-304800" rtl="0">
              <a:lnSpc>
                <a:spcPct val="100000"/>
              </a:lnSpc>
              <a:spcBef>
                <a:spcPts val="0"/>
              </a:spcBef>
              <a:spcAft>
                <a:spcPts val="0"/>
              </a:spcAft>
              <a:buClr>
                <a:srgbClr val="434343"/>
              </a:buClr>
              <a:buSzPts val="1200"/>
              <a:buChar char="■"/>
            </a:pPr>
            <a:r>
              <a:rPr lang="en">
                <a:solidFill>
                  <a:srgbClr val="434343"/>
                </a:solidFill>
              </a:rPr>
              <a:t>Increase as tolerated after suture removal</a:t>
            </a:r>
            <a:endParaRPr>
              <a:solidFill>
                <a:srgbClr val="434343"/>
              </a:solidFill>
            </a:endParaRPr>
          </a:p>
          <a:p>
            <a:pPr marL="1371600" lvl="2" indent="-304800" rtl="0">
              <a:lnSpc>
                <a:spcPct val="100000"/>
              </a:lnSpc>
              <a:spcBef>
                <a:spcPts val="0"/>
              </a:spcBef>
              <a:spcAft>
                <a:spcPts val="0"/>
              </a:spcAft>
              <a:buClr>
                <a:srgbClr val="434343"/>
              </a:buClr>
              <a:buSzPts val="1200"/>
              <a:buChar char="■"/>
            </a:pPr>
            <a:r>
              <a:rPr lang="en">
                <a:solidFill>
                  <a:srgbClr val="434343"/>
                </a:solidFill>
              </a:rPr>
              <a:t>No WB with flexion &gt;60 degrees</a:t>
            </a:r>
            <a:endParaRPr>
              <a:solidFill>
                <a:srgbClr val="434343"/>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433"/>
        <p:cNvGrpSpPr/>
        <p:nvPr/>
      </p:nvGrpSpPr>
      <p:grpSpPr>
        <a:xfrm>
          <a:off x="0" y="0"/>
          <a:ext cx="0" cy="0"/>
          <a:chOff x="0" y="0"/>
          <a:chExt cx="0" cy="0"/>
        </a:xfrm>
      </p:grpSpPr>
      <p:sp>
        <p:nvSpPr>
          <p:cNvPr id="434" name="Shape 434"/>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Post-Op Implications</a:t>
            </a:r>
            <a:endParaRPr/>
          </a:p>
        </p:txBody>
      </p:sp>
      <p:sp>
        <p:nvSpPr>
          <p:cNvPr id="435" name="Shape 435"/>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Arthrogenic Muscle Inhibition</a:t>
            </a:r>
            <a:endParaRPr/>
          </a:p>
          <a:p>
            <a:pPr marL="0" lvl="0" indent="0">
              <a:spcBef>
                <a:spcPts val="0"/>
              </a:spcBef>
              <a:spcAft>
                <a:spcPts val="0"/>
              </a:spcAft>
              <a:buNone/>
            </a:pPr>
            <a:r>
              <a:rPr lang="en"/>
              <a:t>Interventions</a:t>
            </a:r>
            <a:endParaRPr/>
          </a:p>
          <a:p>
            <a:pPr marL="0" lvl="0" indent="0">
              <a:spcBef>
                <a:spcPts val="0"/>
              </a:spcBef>
              <a:spcAft>
                <a:spcPts val="0"/>
              </a:spcAft>
              <a:buNone/>
            </a:pPr>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Shape 440"/>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Arthrogenic Muscle Inhibition (AMI)</a:t>
            </a:r>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444"/>
        <p:cNvGrpSpPr/>
        <p:nvPr/>
      </p:nvGrpSpPr>
      <p:grpSpPr>
        <a:xfrm>
          <a:off x="0" y="0"/>
          <a:ext cx="0" cy="0"/>
          <a:chOff x="0" y="0"/>
          <a:chExt cx="0" cy="0"/>
        </a:xfrm>
      </p:grpSpPr>
      <p:sp>
        <p:nvSpPr>
          <p:cNvPr id="445" name="Shape 44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Arthrogenic Muscle Inhibition (AMI)</a:t>
            </a:r>
            <a:endParaRPr/>
          </a:p>
        </p:txBody>
      </p:sp>
      <p:sp>
        <p:nvSpPr>
          <p:cNvPr id="446" name="Shape 446"/>
          <p:cNvSpPr txBox="1">
            <a:spLocks noGrp="1"/>
          </p:cNvSpPr>
          <p:nvPr>
            <p:ph type="body" idx="1"/>
          </p:nvPr>
        </p:nvSpPr>
        <p:spPr>
          <a:xfrm>
            <a:off x="311700" y="1000075"/>
            <a:ext cx="8520600" cy="3741300"/>
          </a:xfrm>
          <a:prstGeom prst="rect">
            <a:avLst/>
          </a:prstGeom>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 sz="1800">
                <a:solidFill>
                  <a:srgbClr val="434343"/>
                </a:solidFill>
              </a:rPr>
              <a:t>Rice and McNair (2010)</a:t>
            </a:r>
            <a:endParaRPr sz="1800">
              <a:solidFill>
                <a:srgbClr val="434343"/>
              </a:solidFill>
            </a:endParaRPr>
          </a:p>
          <a:p>
            <a:pPr marL="0" lvl="0" indent="0">
              <a:spcBef>
                <a:spcPts val="0"/>
              </a:spcBef>
              <a:spcAft>
                <a:spcPts val="0"/>
              </a:spcAft>
              <a:buClr>
                <a:schemeClr val="dk1"/>
              </a:buClr>
              <a:buSzPts val="1100"/>
              <a:buFont typeface="Arial"/>
              <a:buNone/>
            </a:pPr>
            <a:endParaRPr sz="18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AMI is long-lasting inability to activate the quadriceps muscle to full extent due to</a:t>
            </a:r>
            <a:endParaRPr sz="1800">
              <a:solidFill>
                <a:srgbClr val="434343"/>
              </a:solidFill>
            </a:endParaRPr>
          </a:p>
          <a:p>
            <a:pPr marL="914400" lvl="1" indent="-342900" rtl="0">
              <a:spcBef>
                <a:spcPts val="0"/>
              </a:spcBef>
              <a:spcAft>
                <a:spcPts val="0"/>
              </a:spcAft>
              <a:buClr>
                <a:srgbClr val="434343"/>
              </a:buClr>
              <a:buSzPts val="1800"/>
              <a:buChar char="○"/>
            </a:pPr>
            <a:r>
              <a:rPr lang="en" sz="1800">
                <a:solidFill>
                  <a:srgbClr val="434343"/>
                </a:solidFill>
              </a:rPr>
              <a:t>Arthritis</a:t>
            </a:r>
            <a:endParaRPr sz="1800">
              <a:solidFill>
                <a:srgbClr val="434343"/>
              </a:solidFill>
            </a:endParaRPr>
          </a:p>
          <a:p>
            <a:pPr marL="914400" lvl="1" indent="-342900" rtl="0">
              <a:spcBef>
                <a:spcPts val="0"/>
              </a:spcBef>
              <a:spcAft>
                <a:spcPts val="0"/>
              </a:spcAft>
              <a:buClr>
                <a:srgbClr val="434343"/>
              </a:buClr>
              <a:buSzPts val="1800"/>
              <a:buChar char="○"/>
            </a:pPr>
            <a:r>
              <a:rPr lang="en" sz="1800">
                <a:solidFill>
                  <a:srgbClr val="434343"/>
                </a:solidFill>
              </a:rPr>
              <a:t>Surgery</a:t>
            </a:r>
            <a:endParaRPr sz="1800">
              <a:solidFill>
                <a:srgbClr val="434343"/>
              </a:solidFill>
            </a:endParaRPr>
          </a:p>
          <a:p>
            <a:pPr marL="914400" lvl="1" indent="-342900" rtl="0">
              <a:spcBef>
                <a:spcPts val="0"/>
              </a:spcBef>
              <a:spcAft>
                <a:spcPts val="0"/>
              </a:spcAft>
              <a:buClr>
                <a:srgbClr val="434343"/>
              </a:buClr>
              <a:buSzPts val="1800"/>
              <a:buChar char="○"/>
            </a:pPr>
            <a:r>
              <a:rPr lang="en" sz="1800">
                <a:solidFill>
                  <a:srgbClr val="434343"/>
                </a:solidFill>
              </a:rPr>
              <a:t>Trauma</a:t>
            </a:r>
            <a:endParaRPr sz="1800">
              <a:solidFill>
                <a:srgbClr val="434343"/>
              </a:solidFill>
            </a:endParaRPr>
          </a:p>
          <a:p>
            <a:pPr marL="457200" lvl="0" indent="-342900" rtl="0">
              <a:spcBef>
                <a:spcPts val="0"/>
              </a:spcBef>
              <a:spcAft>
                <a:spcPts val="0"/>
              </a:spcAft>
              <a:buClr>
                <a:srgbClr val="434343"/>
              </a:buClr>
              <a:buSzPts val="1800"/>
              <a:buChar char="●"/>
            </a:pPr>
            <a:r>
              <a:rPr lang="en" sz="1800">
                <a:solidFill>
                  <a:srgbClr val="434343"/>
                </a:solidFill>
              </a:rPr>
              <a:t>AMI is caused by a change in the discharge of articular sensory receptors due</a:t>
            </a:r>
            <a:endParaRPr sz="1800">
              <a:solidFill>
                <a:srgbClr val="434343"/>
              </a:solidFill>
            </a:endParaRPr>
          </a:p>
          <a:p>
            <a:pPr marL="914400" lvl="1" indent="-342900" rtl="0">
              <a:spcBef>
                <a:spcPts val="0"/>
              </a:spcBef>
              <a:spcAft>
                <a:spcPts val="0"/>
              </a:spcAft>
              <a:buClr>
                <a:srgbClr val="434343"/>
              </a:buClr>
              <a:buSzPts val="1800"/>
              <a:buChar char="○"/>
            </a:pPr>
            <a:r>
              <a:rPr lang="en" sz="1800">
                <a:solidFill>
                  <a:srgbClr val="434343"/>
                </a:solidFill>
              </a:rPr>
              <a:t>Swelling</a:t>
            </a:r>
            <a:endParaRPr sz="1800">
              <a:solidFill>
                <a:srgbClr val="434343"/>
              </a:solidFill>
            </a:endParaRPr>
          </a:p>
          <a:p>
            <a:pPr marL="914400" lvl="1" indent="-342900" rtl="0">
              <a:spcBef>
                <a:spcPts val="0"/>
              </a:spcBef>
              <a:spcAft>
                <a:spcPts val="0"/>
              </a:spcAft>
              <a:buClr>
                <a:srgbClr val="434343"/>
              </a:buClr>
              <a:buSzPts val="1800"/>
              <a:buChar char="○"/>
            </a:pPr>
            <a:r>
              <a:rPr lang="en" sz="1800">
                <a:solidFill>
                  <a:srgbClr val="434343"/>
                </a:solidFill>
              </a:rPr>
              <a:t>Inflammation</a:t>
            </a:r>
            <a:endParaRPr sz="1800">
              <a:solidFill>
                <a:srgbClr val="434343"/>
              </a:solidFill>
            </a:endParaRPr>
          </a:p>
          <a:p>
            <a:pPr marL="914400" lvl="1" indent="-342900" rtl="0">
              <a:spcBef>
                <a:spcPts val="0"/>
              </a:spcBef>
              <a:spcAft>
                <a:spcPts val="0"/>
              </a:spcAft>
              <a:buClr>
                <a:srgbClr val="434343"/>
              </a:buClr>
              <a:buSzPts val="1800"/>
              <a:buChar char="○"/>
            </a:pPr>
            <a:r>
              <a:rPr lang="en" sz="1800">
                <a:solidFill>
                  <a:srgbClr val="434343"/>
                </a:solidFill>
              </a:rPr>
              <a:t>Joint laxity</a:t>
            </a:r>
            <a:endParaRPr sz="1800">
              <a:solidFill>
                <a:srgbClr val="434343"/>
              </a:solidFill>
            </a:endParaRPr>
          </a:p>
          <a:p>
            <a:pPr marL="914400" lvl="1" indent="-342900" rtl="0">
              <a:spcBef>
                <a:spcPts val="0"/>
              </a:spcBef>
              <a:spcAft>
                <a:spcPts val="0"/>
              </a:spcAft>
              <a:buClr>
                <a:srgbClr val="434343"/>
              </a:buClr>
              <a:buSzPts val="1800"/>
              <a:buChar char="○"/>
            </a:pPr>
            <a:r>
              <a:rPr lang="en" sz="1800">
                <a:solidFill>
                  <a:srgbClr val="434343"/>
                </a:solidFill>
              </a:rPr>
              <a:t>Damage to joint afferents fibers</a:t>
            </a:r>
            <a:endParaRPr sz="1800">
              <a:solidFill>
                <a:srgbClr val="434343"/>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450"/>
        <p:cNvGrpSpPr/>
        <p:nvPr/>
      </p:nvGrpSpPr>
      <p:grpSpPr>
        <a:xfrm>
          <a:off x="0" y="0"/>
          <a:ext cx="0" cy="0"/>
          <a:chOff x="0" y="0"/>
          <a:chExt cx="0" cy="0"/>
        </a:xfrm>
      </p:grpSpPr>
      <p:sp>
        <p:nvSpPr>
          <p:cNvPr id="451" name="Shape 45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Arthrogenic Muscle Inhibition (AMI)</a:t>
            </a:r>
            <a:endParaRPr/>
          </a:p>
        </p:txBody>
      </p:sp>
      <p:sp>
        <p:nvSpPr>
          <p:cNvPr id="452" name="Shape 452"/>
          <p:cNvSpPr txBox="1">
            <a:spLocks noGrp="1"/>
          </p:cNvSpPr>
          <p:nvPr>
            <p:ph type="body" idx="1"/>
          </p:nvPr>
        </p:nvSpPr>
        <p:spPr>
          <a:xfrm>
            <a:off x="311700" y="1000075"/>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solidFill>
                  <a:srgbClr val="434343"/>
                </a:solidFill>
              </a:rPr>
              <a:t>Rice and McNair (2010)</a:t>
            </a:r>
            <a:endParaRPr>
              <a:solidFill>
                <a:srgbClr val="434343"/>
              </a:solidFill>
            </a:endParaRPr>
          </a:p>
          <a:p>
            <a:pPr marL="0" lvl="0" indent="0">
              <a:spcBef>
                <a:spcPts val="1600"/>
              </a:spcBef>
              <a:spcAft>
                <a:spcPts val="0"/>
              </a:spcAft>
              <a:buNone/>
            </a:pPr>
            <a:r>
              <a:rPr lang="en">
                <a:solidFill>
                  <a:srgbClr val="434343"/>
                </a:solidFill>
              </a:rPr>
              <a:t>Interventions</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Cryotherapy</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Transcutaneous electrical nerve stimulation (TENS)</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Neuromuscular electrical stimulation (NMES) </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Nonsteroidal anti-inflammatory (NSAIDs) drugs and intra-articular corticosteroids</a:t>
            </a:r>
            <a:endParaRPr>
              <a:solidFill>
                <a:srgbClr val="434343"/>
              </a:solidFill>
            </a:endParaRPr>
          </a:p>
          <a:p>
            <a:pPr marL="914400" lvl="1" indent="-317500" rtl="0">
              <a:spcBef>
                <a:spcPts val="0"/>
              </a:spcBef>
              <a:spcAft>
                <a:spcPts val="0"/>
              </a:spcAft>
              <a:buClr>
                <a:srgbClr val="434343"/>
              </a:buClr>
              <a:buSzPts val="1400"/>
              <a:buChar char="○"/>
            </a:pPr>
            <a:r>
              <a:rPr lang="en">
                <a:solidFill>
                  <a:srgbClr val="434343"/>
                </a:solidFill>
              </a:rPr>
              <a:t>effective if strong inflammatory response is present with articular pathology</a:t>
            </a:r>
            <a:endParaRPr>
              <a:solidFill>
                <a:srgbClr val="434343"/>
              </a:solidFill>
            </a:endParaRPr>
          </a:p>
          <a:p>
            <a:pPr marL="0" lvl="0" indent="0">
              <a:spcBef>
                <a:spcPts val="1600"/>
              </a:spcBef>
              <a:spcAft>
                <a:spcPts val="0"/>
              </a:spcAft>
              <a:buClr>
                <a:schemeClr val="dk1"/>
              </a:buClr>
              <a:buSzPts val="1100"/>
              <a:buFont typeface="Arial"/>
              <a:buNone/>
            </a:pPr>
            <a:endParaRPr sz="1400"/>
          </a:p>
          <a:p>
            <a:pPr marL="0" lvl="0" indent="0">
              <a:spcBef>
                <a:spcPts val="1600"/>
              </a:spcBef>
              <a:spcAft>
                <a:spcPts val="1600"/>
              </a:spcAft>
              <a:buNone/>
            </a:pPr>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Shape 457"/>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Post-Op Interventions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Anatomy - Medial and Lateral Menisci</a:t>
            </a:r>
            <a:endParaRPr/>
          </a:p>
        </p:txBody>
      </p:sp>
      <p:sp>
        <p:nvSpPr>
          <p:cNvPr id="92" name="Shape 92"/>
          <p:cNvSpPr txBox="1">
            <a:spLocks noGrp="1"/>
          </p:cNvSpPr>
          <p:nvPr>
            <p:ph type="body" idx="1"/>
          </p:nvPr>
        </p:nvSpPr>
        <p:spPr>
          <a:xfrm>
            <a:off x="311700" y="1000075"/>
            <a:ext cx="4250700" cy="3856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solidFill>
                  <a:srgbClr val="434343"/>
                </a:solidFill>
              </a:rPr>
              <a:t>Medial Meniscus</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Attachment: superficial in relation to the ACL; deep in relation to the PCL</a:t>
            </a:r>
            <a:endParaRPr>
              <a:solidFill>
                <a:srgbClr val="434343"/>
              </a:solidFill>
            </a:endParaRPr>
          </a:p>
          <a:p>
            <a:pPr marL="457200" lvl="0" indent="-342900">
              <a:spcBef>
                <a:spcPts val="0"/>
              </a:spcBef>
              <a:spcAft>
                <a:spcPts val="0"/>
              </a:spcAft>
              <a:buClr>
                <a:srgbClr val="434343"/>
              </a:buClr>
              <a:buSzPts val="1800"/>
              <a:buChar char="●"/>
            </a:pPr>
            <a:r>
              <a:rPr lang="en">
                <a:solidFill>
                  <a:srgbClr val="434343"/>
                </a:solidFill>
              </a:rPr>
              <a:t>Provides wide base for femoral condyle</a:t>
            </a:r>
            <a:endParaRPr>
              <a:solidFill>
                <a:srgbClr val="434343"/>
              </a:solidFill>
            </a:endParaRPr>
          </a:p>
          <a:p>
            <a:pPr marL="0" lvl="0" indent="0">
              <a:spcBef>
                <a:spcPts val="1600"/>
              </a:spcBef>
              <a:spcAft>
                <a:spcPts val="0"/>
              </a:spcAft>
              <a:buNone/>
            </a:pPr>
            <a:r>
              <a:rPr lang="en">
                <a:solidFill>
                  <a:srgbClr val="434343"/>
                </a:solidFill>
              </a:rPr>
              <a:t>Lateral Meniscus</a:t>
            </a:r>
            <a:endParaRPr>
              <a:solidFill>
                <a:srgbClr val="434343"/>
              </a:solidFill>
            </a:endParaRPr>
          </a:p>
          <a:p>
            <a:pPr marL="457200" lvl="0" indent="-342900">
              <a:spcBef>
                <a:spcPts val="0"/>
              </a:spcBef>
              <a:spcAft>
                <a:spcPts val="0"/>
              </a:spcAft>
              <a:buClr>
                <a:srgbClr val="434343"/>
              </a:buClr>
              <a:buSzPts val="1800"/>
              <a:buChar char="●"/>
            </a:pPr>
            <a:r>
              <a:rPr lang="en">
                <a:solidFill>
                  <a:srgbClr val="434343"/>
                </a:solidFill>
              </a:rPr>
              <a:t>Attachment: deep in relation to the ACL; deep to the attachment of the medial meniscus posteriorly</a:t>
            </a:r>
            <a:endParaRPr>
              <a:solidFill>
                <a:srgbClr val="434343"/>
              </a:solidFill>
            </a:endParaRPr>
          </a:p>
        </p:txBody>
      </p:sp>
      <p:pic>
        <p:nvPicPr>
          <p:cNvPr id="93" name="Shape 93"/>
          <p:cNvPicPr preferRelativeResize="0"/>
          <p:nvPr/>
        </p:nvPicPr>
        <p:blipFill>
          <a:blip r:embed="rId3">
            <a:alphaModFix/>
          </a:blip>
          <a:stretch>
            <a:fillRect/>
          </a:stretch>
        </p:blipFill>
        <p:spPr>
          <a:xfrm>
            <a:off x="4562400" y="1175900"/>
            <a:ext cx="4581601" cy="2791700"/>
          </a:xfrm>
          <a:prstGeom prst="rect">
            <a:avLst/>
          </a:prstGeom>
          <a:noFill/>
          <a:ln>
            <a:noFill/>
          </a:ln>
        </p:spPr>
      </p:pic>
      <p:sp>
        <p:nvSpPr>
          <p:cNvPr id="94" name="Shape 94"/>
          <p:cNvSpPr/>
          <p:nvPr/>
        </p:nvSpPr>
        <p:spPr>
          <a:xfrm>
            <a:off x="4686025" y="3437250"/>
            <a:ext cx="692400" cy="210300"/>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5" name="Shape 95"/>
          <p:cNvSpPr/>
          <p:nvPr/>
        </p:nvSpPr>
        <p:spPr>
          <a:xfrm>
            <a:off x="8012000" y="1990625"/>
            <a:ext cx="692400" cy="210300"/>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6" name="Shape 96"/>
          <p:cNvSpPr txBox="1"/>
          <p:nvPr/>
        </p:nvSpPr>
        <p:spPr>
          <a:xfrm>
            <a:off x="5700000" y="3967600"/>
            <a:ext cx="3132300" cy="3033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sz="600"/>
              <a:t>http://boneandspine.com/meniscus-anatomy-function-and-significance/</a:t>
            </a:r>
            <a:endParaRPr sz="60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461"/>
        <p:cNvGrpSpPr/>
        <p:nvPr/>
      </p:nvGrpSpPr>
      <p:grpSpPr>
        <a:xfrm>
          <a:off x="0" y="0"/>
          <a:ext cx="0" cy="0"/>
          <a:chOff x="0" y="0"/>
          <a:chExt cx="0" cy="0"/>
        </a:xfrm>
      </p:grpSpPr>
      <p:sp>
        <p:nvSpPr>
          <p:cNvPr id="462" name="Shape 46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Post-Op Interventions</a:t>
            </a:r>
            <a:endParaRPr/>
          </a:p>
        </p:txBody>
      </p:sp>
      <p:sp>
        <p:nvSpPr>
          <p:cNvPr id="463" name="Shape 463"/>
          <p:cNvSpPr txBox="1">
            <a:spLocks noGrp="1"/>
          </p:cNvSpPr>
          <p:nvPr>
            <p:ph type="body" idx="1"/>
          </p:nvPr>
        </p:nvSpPr>
        <p:spPr>
          <a:xfrm>
            <a:off x="176400" y="1017725"/>
            <a:ext cx="27882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solidFill>
                  <a:srgbClr val="434343"/>
                </a:solidFill>
              </a:rPr>
              <a:t>Meniscal Repair</a:t>
            </a:r>
            <a:endParaRPr b="1">
              <a:solidFill>
                <a:srgbClr val="434343"/>
              </a:solidFill>
            </a:endParaRPr>
          </a:p>
          <a:p>
            <a:pPr marL="457200" lvl="0" indent="-317500" rtl="0">
              <a:spcBef>
                <a:spcPts val="0"/>
              </a:spcBef>
              <a:spcAft>
                <a:spcPts val="0"/>
              </a:spcAft>
              <a:buClr>
                <a:srgbClr val="434343"/>
              </a:buClr>
              <a:buSzPts val="1400"/>
              <a:buAutoNum type="arabicPeriod"/>
            </a:pPr>
            <a:r>
              <a:rPr lang="en" u="sng">
                <a:solidFill>
                  <a:srgbClr val="434343"/>
                </a:solidFill>
              </a:rPr>
              <a:t>Mitigate AMI</a:t>
            </a:r>
            <a:endParaRPr u="sng">
              <a:solidFill>
                <a:srgbClr val="434343"/>
              </a:solidFill>
            </a:endParaRPr>
          </a:p>
          <a:p>
            <a:pPr marL="457200" lvl="0" indent="-317500" rtl="0">
              <a:spcBef>
                <a:spcPts val="0"/>
              </a:spcBef>
              <a:spcAft>
                <a:spcPts val="0"/>
              </a:spcAft>
              <a:buClr>
                <a:srgbClr val="434343"/>
              </a:buClr>
              <a:buSzPts val="1400"/>
              <a:buAutoNum type="arabicPeriod"/>
            </a:pPr>
            <a:r>
              <a:rPr lang="en">
                <a:solidFill>
                  <a:srgbClr val="434343"/>
                </a:solidFill>
              </a:rPr>
              <a:t>Modified WB and ROM</a:t>
            </a:r>
            <a:endParaRPr>
              <a:solidFill>
                <a:srgbClr val="434343"/>
              </a:solidFill>
            </a:endParaRPr>
          </a:p>
          <a:p>
            <a:pPr marL="914400" lvl="1" indent="-304800" rtl="0">
              <a:spcBef>
                <a:spcPts val="0"/>
              </a:spcBef>
              <a:spcAft>
                <a:spcPts val="0"/>
              </a:spcAft>
              <a:buClr>
                <a:srgbClr val="434343"/>
              </a:buClr>
              <a:buSzPts val="1200"/>
              <a:buAutoNum type="alphaLcPeriod"/>
            </a:pPr>
            <a:r>
              <a:rPr lang="en">
                <a:solidFill>
                  <a:srgbClr val="434343"/>
                </a:solidFill>
              </a:rPr>
              <a:t>Rocking on recumbent bike</a:t>
            </a:r>
            <a:endParaRPr>
              <a:solidFill>
                <a:srgbClr val="434343"/>
              </a:solidFill>
            </a:endParaRPr>
          </a:p>
          <a:p>
            <a:pPr marL="914400" lvl="1" indent="-304800" rtl="0">
              <a:spcBef>
                <a:spcPts val="0"/>
              </a:spcBef>
              <a:spcAft>
                <a:spcPts val="0"/>
              </a:spcAft>
              <a:buClr>
                <a:srgbClr val="434343"/>
              </a:buClr>
              <a:buSzPts val="1200"/>
              <a:buAutoNum type="alphaLcPeriod"/>
            </a:pPr>
            <a:r>
              <a:rPr lang="en">
                <a:solidFill>
                  <a:srgbClr val="434343"/>
                </a:solidFill>
              </a:rPr>
              <a:t>Heel slides to tolerance</a:t>
            </a:r>
            <a:endParaRPr>
              <a:solidFill>
                <a:srgbClr val="434343"/>
              </a:solidFill>
            </a:endParaRPr>
          </a:p>
          <a:p>
            <a:pPr marL="914400" lvl="1" indent="-304800" rtl="0">
              <a:spcBef>
                <a:spcPts val="0"/>
              </a:spcBef>
              <a:spcAft>
                <a:spcPts val="0"/>
              </a:spcAft>
              <a:buClr>
                <a:srgbClr val="434343"/>
              </a:buClr>
              <a:buSzPts val="1200"/>
              <a:buAutoNum type="alphaLcPeriod"/>
            </a:pPr>
            <a:r>
              <a:rPr lang="en">
                <a:solidFill>
                  <a:srgbClr val="434343"/>
                </a:solidFill>
              </a:rPr>
              <a:t>Modified TKE</a:t>
            </a:r>
            <a:endParaRPr>
              <a:solidFill>
                <a:srgbClr val="434343"/>
              </a:solidFill>
            </a:endParaRPr>
          </a:p>
          <a:p>
            <a:pPr marL="914400" lvl="1" indent="-304800" rtl="0">
              <a:spcBef>
                <a:spcPts val="0"/>
              </a:spcBef>
              <a:spcAft>
                <a:spcPts val="0"/>
              </a:spcAft>
              <a:buClr>
                <a:srgbClr val="434343"/>
              </a:buClr>
              <a:buSzPts val="1200"/>
              <a:buAutoNum type="alphaLcPeriod"/>
            </a:pPr>
            <a:r>
              <a:rPr lang="en">
                <a:solidFill>
                  <a:srgbClr val="434343"/>
                </a:solidFill>
              </a:rPr>
              <a:t>Hip Ext/Abd</a:t>
            </a:r>
            <a:endParaRPr>
              <a:solidFill>
                <a:srgbClr val="434343"/>
              </a:solidFill>
            </a:endParaRPr>
          </a:p>
          <a:p>
            <a:pPr marL="457200" lvl="0" indent="-317500" rtl="0">
              <a:spcBef>
                <a:spcPts val="0"/>
              </a:spcBef>
              <a:spcAft>
                <a:spcPts val="0"/>
              </a:spcAft>
              <a:buClr>
                <a:srgbClr val="434343"/>
              </a:buClr>
              <a:buSzPts val="1400"/>
              <a:buAutoNum type="arabicPeriod"/>
            </a:pPr>
            <a:r>
              <a:rPr lang="en">
                <a:solidFill>
                  <a:srgbClr val="434343"/>
                </a:solidFill>
              </a:rPr>
              <a:t>Progress WB and ROM</a:t>
            </a:r>
            <a:endParaRPr>
              <a:solidFill>
                <a:srgbClr val="434343"/>
              </a:solidFill>
            </a:endParaRPr>
          </a:p>
          <a:p>
            <a:pPr marL="914400" lvl="1" indent="-304800" rtl="0">
              <a:spcBef>
                <a:spcPts val="0"/>
              </a:spcBef>
              <a:spcAft>
                <a:spcPts val="0"/>
              </a:spcAft>
              <a:buClr>
                <a:srgbClr val="434343"/>
              </a:buClr>
              <a:buSzPts val="1200"/>
              <a:buAutoNum type="alphaLcPeriod"/>
            </a:pPr>
            <a:r>
              <a:rPr lang="en">
                <a:solidFill>
                  <a:srgbClr val="434343"/>
                </a:solidFill>
              </a:rPr>
              <a:t>Bike full revs</a:t>
            </a:r>
            <a:endParaRPr>
              <a:solidFill>
                <a:srgbClr val="434343"/>
              </a:solidFill>
            </a:endParaRPr>
          </a:p>
          <a:p>
            <a:pPr marL="914400" lvl="1" indent="-304800" rtl="0">
              <a:spcBef>
                <a:spcPts val="0"/>
              </a:spcBef>
              <a:spcAft>
                <a:spcPts val="0"/>
              </a:spcAft>
              <a:buClr>
                <a:srgbClr val="434343"/>
              </a:buClr>
              <a:buSzPts val="1200"/>
              <a:buAutoNum type="alphaLcPeriod"/>
            </a:pPr>
            <a:r>
              <a:rPr lang="en">
                <a:solidFill>
                  <a:srgbClr val="434343"/>
                </a:solidFill>
              </a:rPr>
              <a:t>Heel raise</a:t>
            </a:r>
            <a:endParaRPr>
              <a:solidFill>
                <a:srgbClr val="434343"/>
              </a:solidFill>
            </a:endParaRPr>
          </a:p>
          <a:p>
            <a:pPr marL="457200" marR="0" lvl="0" indent="-317500" algn="l" rtl="0">
              <a:lnSpc>
                <a:spcPct val="115000"/>
              </a:lnSpc>
              <a:spcBef>
                <a:spcPts val="0"/>
              </a:spcBef>
              <a:spcAft>
                <a:spcPts val="0"/>
              </a:spcAft>
              <a:buClr>
                <a:srgbClr val="434343"/>
              </a:buClr>
              <a:buSzPts val="1400"/>
              <a:buFont typeface="Arial"/>
              <a:buAutoNum type="arabicPeriod"/>
            </a:pPr>
            <a:r>
              <a:rPr lang="en">
                <a:solidFill>
                  <a:srgbClr val="434343"/>
                </a:solidFill>
              </a:rPr>
              <a:t>Progress functionally</a:t>
            </a:r>
            <a:endParaRPr>
              <a:solidFill>
                <a:srgbClr val="434343"/>
              </a:solidFill>
            </a:endParaRPr>
          </a:p>
          <a:p>
            <a:pPr marL="914400" lvl="1" indent="-304800" rtl="0">
              <a:spcBef>
                <a:spcPts val="0"/>
              </a:spcBef>
              <a:spcAft>
                <a:spcPts val="0"/>
              </a:spcAft>
              <a:buClr>
                <a:srgbClr val="434343"/>
              </a:buClr>
              <a:buSzPts val="1200"/>
              <a:buAutoNum type="alphaLcPeriod"/>
            </a:pPr>
            <a:r>
              <a:rPr lang="en">
                <a:solidFill>
                  <a:srgbClr val="434343"/>
                </a:solidFill>
              </a:rPr>
              <a:t>STS</a:t>
            </a:r>
            <a:endParaRPr>
              <a:solidFill>
                <a:srgbClr val="434343"/>
              </a:solidFill>
            </a:endParaRPr>
          </a:p>
          <a:p>
            <a:pPr marL="914400" lvl="1" indent="-304800" rtl="0">
              <a:spcBef>
                <a:spcPts val="0"/>
              </a:spcBef>
              <a:spcAft>
                <a:spcPts val="0"/>
              </a:spcAft>
              <a:buClr>
                <a:srgbClr val="434343"/>
              </a:buClr>
              <a:buSzPts val="1200"/>
              <a:buAutoNum type="alphaLcPeriod"/>
            </a:pPr>
            <a:r>
              <a:rPr lang="en">
                <a:solidFill>
                  <a:srgbClr val="434343"/>
                </a:solidFill>
              </a:rPr>
              <a:t>Lateral band walks</a:t>
            </a:r>
            <a:endParaRPr>
              <a:solidFill>
                <a:srgbClr val="434343"/>
              </a:solidFill>
            </a:endParaRPr>
          </a:p>
          <a:p>
            <a:pPr marL="914400" lvl="1" indent="-304800" rtl="0">
              <a:spcBef>
                <a:spcPts val="0"/>
              </a:spcBef>
              <a:spcAft>
                <a:spcPts val="0"/>
              </a:spcAft>
              <a:buClr>
                <a:srgbClr val="434343"/>
              </a:buClr>
              <a:buSzPts val="1200"/>
              <a:buAutoNum type="alphaLcPeriod"/>
            </a:pPr>
            <a:r>
              <a:rPr lang="en">
                <a:solidFill>
                  <a:srgbClr val="434343"/>
                </a:solidFill>
              </a:rPr>
              <a:t>Step up</a:t>
            </a:r>
            <a:endParaRPr>
              <a:solidFill>
                <a:srgbClr val="434343"/>
              </a:solidFill>
            </a:endParaRPr>
          </a:p>
          <a:p>
            <a:pPr marL="457200" lvl="0" indent="-317500">
              <a:spcBef>
                <a:spcPts val="0"/>
              </a:spcBef>
              <a:spcAft>
                <a:spcPts val="0"/>
              </a:spcAft>
              <a:buClr>
                <a:srgbClr val="434343"/>
              </a:buClr>
              <a:buSzPts val="1400"/>
              <a:buAutoNum type="arabicPeriod"/>
            </a:pPr>
            <a:r>
              <a:rPr lang="en">
                <a:solidFill>
                  <a:srgbClr val="434343"/>
                </a:solidFill>
              </a:rPr>
              <a:t>Assess gait</a:t>
            </a:r>
            <a:endParaRPr>
              <a:solidFill>
                <a:srgbClr val="434343"/>
              </a:solidFill>
            </a:endParaRPr>
          </a:p>
        </p:txBody>
      </p:sp>
      <p:sp>
        <p:nvSpPr>
          <p:cNvPr id="464" name="Shape 464"/>
          <p:cNvSpPr txBox="1">
            <a:spLocks noGrp="1"/>
          </p:cNvSpPr>
          <p:nvPr>
            <p:ph type="body" idx="2"/>
          </p:nvPr>
        </p:nvSpPr>
        <p:spPr>
          <a:xfrm>
            <a:off x="6179400" y="1017725"/>
            <a:ext cx="27882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solidFill>
                  <a:srgbClr val="434343"/>
                </a:solidFill>
              </a:rPr>
              <a:t>Meniscal Allograft</a:t>
            </a:r>
            <a:endParaRPr b="1">
              <a:solidFill>
                <a:srgbClr val="434343"/>
              </a:solidFill>
            </a:endParaRPr>
          </a:p>
          <a:p>
            <a:pPr marL="457200" lvl="0" indent="-317500" rtl="0">
              <a:spcBef>
                <a:spcPts val="0"/>
              </a:spcBef>
              <a:spcAft>
                <a:spcPts val="0"/>
              </a:spcAft>
              <a:buClr>
                <a:srgbClr val="434343"/>
              </a:buClr>
              <a:buSzPts val="1400"/>
              <a:buAutoNum type="arabicPeriod"/>
            </a:pPr>
            <a:r>
              <a:rPr lang="en" u="sng">
                <a:solidFill>
                  <a:srgbClr val="434343"/>
                </a:solidFill>
              </a:rPr>
              <a:t>Mitigate AMI</a:t>
            </a:r>
            <a:endParaRPr u="sng">
              <a:solidFill>
                <a:srgbClr val="434343"/>
              </a:solidFill>
            </a:endParaRPr>
          </a:p>
          <a:p>
            <a:pPr marL="457200" lvl="0" indent="-317500" rtl="0">
              <a:spcBef>
                <a:spcPts val="0"/>
              </a:spcBef>
              <a:spcAft>
                <a:spcPts val="0"/>
              </a:spcAft>
              <a:buClr>
                <a:srgbClr val="434343"/>
              </a:buClr>
              <a:buSzPts val="1400"/>
              <a:buAutoNum type="arabicPeriod"/>
            </a:pPr>
            <a:r>
              <a:rPr lang="en">
                <a:solidFill>
                  <a:srgbClr val="434343"/>
                </a:solidFill>
              </a:rPr>
              <a:t>Modified WB and ROM</a:t>
            </a:r>
            <a:endParaRPr>
              <a:solidFill>
                <a:srgbClr val="434343"/>
              </a:solidFill>
            </a:endParaRPr>
          </a:p>
          <a:p>
            <a:pPr marL="914400" lvl="1" indent="-304800" rtl="0">
              <a:spcBef>
                <a:spcPts val="0"/>
              </a:spcBef>
              <a:spcAft>
                <a:spcPts val="0"/>
              </a:spcAft>
              <a:buClr>
                <a:srgbClr val="434343"/>
              </a:buClr>
              <a:buSzPts val="1200"/>
              <a:buAutoNum type="alphaLcPeriod"/>
            </a:pPr>
            <a:r>
              <a:rPr lang="en">
                <a:solidFill>
                  <a:srgbClr val="434343"/>
                </a:solidFill>
              </a:rPr>
              <a:t>Rocking on bike</a:t>
            </a:r>
            <a:endParaRPr>
              <a:solidFill>
                <a:srgbClr val="434343"/>
              </a:solidFill>
            </a:endParaRPr>
          </a:p>
          <a:p>
            <a:pPr marL="914400" lvl="1" indent="-304800" rtl="0">
              <a:spcBef>
                <a:spcPts val="0"/>
              </a:spcBef>
              <a:spcAft>
                <a:spcPts val="0"/>
              </a:spcAft>
              <a:buClr>
                <a:srgbClr val="434343"/>
              </a:buClr>
              <a:buSzPts val="1200"/>
              <a:buAutoNum type="alphaLcPeriod"/>
            </a:pPr>
            <a:r>
              <a:rPr lang="en">
                <a:solidFill>
                  <a:srgbClr val="434343"/>
                </a:solidFill>
              </a:rPr>
              <a:t>Heel slides to tolerance</a:t>
            </a:r>
            <a:endParaRPr>
              <a:solidFill>
                <a:srgbClr val="434343"/>
              </a:solidFill>
            </a:endParaRPr>
          </a:p>
          <a:p>
            <a:pPr marL="914400" lvl="1" indent="-304800" rtl="0">
              <a:spcBef>
                <a:spcPts val="0"/>
              </a:spcBef>
              <a:spcAft>
                <a:spcPts val="0"/>
              </a:spcAft>
              <a:buClr>
                <a:srgbClr val="434343"/>
              </a:buClr>
              <a:buSzPts val="1200"/>
              <a:buAutoNum type="alphaLcPeriod"/>
            </a:pPr>
            <a:r>
              <a:rPr lang="en">
                <a:solidFill>
                  <a:srgbClr val="434343"/>
                </a:solidFill>
              </a:rPr>
              <a:t>Modified TKE</a:t>
            </a:r>
            <a:endParaRPr>
              <a:solidFill>
                <a:srgbClr val="434343"/>
              </a:solidFill>
            </a:endParaRPr>
          </a:p>
          <a:p>
            <a:pPr marL="914400" lvl="1" indent="-304800" rtl="0">
              <a:spcBef>
                <a:spcPts val="0"/>
              </a:spcBef>
              <a:spcAft>
                <a:spcPts val="0"/>
              </a:spcAft>
              <a:buClr>
                <a:srgbClr val="434343"/>
              </a:buClr>
              <a:buSzPts val="1200"/>
              <a:buAutoNum type="alphaLcPeriod"/>
            </a:pPr>
            <a:r>
              <a:rPr lang="en">
                <a:solidFill>
                  <a:srgbClr val="434343"/>
                </a:solidFill>
              </a:rPr>
              <a:t>Hip Ext/Abd</a:t>
            </a:r>
            <a:endParaRPr>
              <a:solidFill>
                <a:srgbClr val="434343"/>
              </a:solidFill>
            </a:endParaRPr>
          </a:p>
          <a:p>
            <a:pPr marL="457200" lvl="0" indent="-317500" rtl="0">
              <a:spcBef>
                <a:spcPts val="0"/>
              </a:spcBef>
              <a:spcAft>
                <a:spcPts val="0"/>
              </a:spcAft>
              <a:buClr>
                <a:srgbClr val="434343"/>
              </a:buClr>
              <a:buSzPts val="1400"/>
              <a:buAutoNum type="arabicPeriod"/>
            </a:pPr>
            <a:r>
              <a:rPr lang="en">
                <a:solidFill>
                  <a:srgbClr val="434343"/>
                </a:solidFill>
              </a:rPr>
              <a:t>Progress WB and ROM</a:t>
            </a:r>
            <a:endParaRPr>
              <a:solidFill>
                <a:srgbClr val="434343"/>
              </a:solidFill>
            </a:endParaRPr>
          </a:p>
          <a:p>
            <a:pPr marL="914400" lvl="1" indent="-304800" rtl="0">
              <a:spcBef>
                <a:spcPts val="0"/>
              </a:spcBef>
              <a:spcAft>
                <a:spcPts val="0"/>
              </a:spcAft>
              <a:buClr>
                <a:srgbClr val="434343"/>
              </a:buClr>
              <a:buSzPts val="1200"/>
              <a:buAutoNum type="alphaLcPeriod"/>
            </a:pPr>
            <a:r>
              <a:rPr lang="en">
                <a:solidFill>
                  <a:srgbClr val="434343"/>
                </a:solidFill>
              </a:rPr>
              <a:t>Bike full revs</a:t>
            </a:r>
            <a:endParaRPr>
              <a:solidFill>
                <a:srgbClr val="434343"/>
              </a:solidFill>
            </a:endParaRPr>
          </a:p>
          <a:p>
            <a:pPr marL="914400" lvl="1" indent="-304800" rtl="0">
              <a:spcBef>
                <a:spcPts val="0"/>
              </a:spcBef>
              <a:spcAft>
                <a:spcPts val="0"/>
              </a:spcAft>
              <a:buClr>
                <a:srgbClr val="434343"/>
              </a:buClr>
              <a:buSzPts val="1200"/>
              <a:buAutoNum type="alphaLcPeriod"/>
            </a:pPr>
            <a:r>
              <a:rPr lang="en">
                <a:solidFill>
                  <a:srgbClr val="434343"/>
                </a:solidFill>
              </a:rPr>
              <a:t>Heel raise</a:t>
            </a:r>
            <a:endParaRPr>
              <a:solidFill>
                <a:srgbClr val="434343"/>
              </a:solidFill>
            </a:endParaRPr>
          </a:p>
          <a:p>
            <a:pPr marL="457200" lvl="0" indent="-317500" rtl="0">
              <a:spcBef>
                <a:spcPts val="0"/>
              </a:spcBef>
              <a:spcAft>
                <a:spcPts val="0"/>
              </a:spcAft>
              <a:buClr>
                <a:srgbClr val="434343"/>
              </a:buClr>
              <a:buSzPts val="1400"/>
              <a:buAutoNum type="arabicPeriod"/>
            </a:pPr>
            <a:r>
              <a:rPr lang="en">
                <a:solidFill>
                  <a:srgbClr val="434343"/>
                </a:solidFill>
              </a:rPr>
              <a:t>Progress functionally</a:t>
            </a:r>
            <a:endParaRPr>
              <a:solidFill>
                <a:srgbClr val="434343"/>
              </a:solidFill>
            </a:endParaRPr>
          </a:p>
          <a:p>
            <a:pPr marL="914400" lvl="1" indent="-304800" rtl="0">
              <a:spcBef>
                <a:spcPts val="0"/>
              </a:spcBef>
              <a:spcAft>
                <a:spcPts val="0"/>
              </a:spcAft>
              <a:buClr>
                <a:srgbClr val="434343"/>
              </a:buClr>
              <a:buSzPts val="1200"/>
              <a:buAutoNum type="alphaLcPeriod"/>
            </a:pPr>
            <a:r>
              <a:rPr lang="en">
                <a:solidFill>
                  <a:srgbClr val="434343"/>
                </a:solidFill>
              </a:rPr>
              <a:t>STS</a:t>
            </a:r>
            <a:endParaRPr>
              <a:solidFill>
                <a:srgbClr val="434343"/>
              </a:solidFill>
            </a:endParaRPr>
          </a:p>
          <a:p>
            <a:pPr marL="914400" lvl="1" indent="-304800" rtl="0">
              <a:spcBef>
                <a:spcPts val="0"/>
              </a:spcBef>
              <a:spcAft>
                <a:spcPts val="0"/>
              </a:spcAft>
              <a:buClr>
                <a:srgbClr val="434343"/>
              </a:buClr>
              <a:buSzPts val="1200"/>
              <a:buAutoNum type="alphaLcPeriod"/>
            </a:pPr>
            <a:r>
              <a:rPr lang="en">
                <a:solidFill>
                  <a:srgbClr val="434343"/>
                </a:solidFill>
              </a:rPr>
              <a:t>Lateral band walks</a:t>
            </a:r>
            <a:endParaRPr>
              <a:solidFill>
                <a:srgbClr val="434343"/>
              </a:solidFill>
            </a:endParaRPr>
          </a:p>
          <a:p>
            <a:pPr marL="914400" lvl="1" indent="-304800" rtl="0">
              <a:spcBef>
                <a:spcPts val="0"/>
              </a:spcBef>
              <a:spcAft>
                <a:spcPts val="0"/>
              </a:spcAft>
              <a:buClr>
                <a:srgbClr val="434343"/>
              </a:buClr>
              <a:buSzPts val="1200"/>
              <a:buAutoNum type="alphaLcPeriod"/>
            </a:pPr>
            <a:r>
              <a:rPr lang="en">
                <a:solidFill>
                  <a:srgbClr val="434343"/>
                </a:solidFill>
              </a:rPr>
              <a:t>Step up</a:t>
            </a:r>
            <a:endParaRPr>
              <a:solidFill>
                <a:srgbClr val="434343"/>
              </a:solidFill>
            </a:endParaRPr>
          </a:p>
          <a:p>
            <a:pPr marL="457200" lvl="0" indent="-317500" rtl="0">
              <a:spcBef>
                <a:spcPts val="0"/>
              </a:spcBef>
              <a:spcAft>
                <a:spcPts val="0"/>
              </a:spcAft>
              <a:buClr>
                <a:srgbClr val="434343"/>
              </a:buClr>
              <a:buSzPts val="1400"/>
              <a:buAutoNum type="arabicPeriod"/>
            </a:pPr>
            <a:r>
              <a:rPr lang="en">
                <a:solidFill>
                  <a:srgbClr val="434343"/>
                </a:solidFill>
              </a:rPr>
              <a:t>Assess gait</a:t>
            </a:r>
            <a:endParaRPr>
              <a:solidFill>
                <a:srgbClr val="434343"/>
              </a:solidFill>
            </a:endParaRPr>
          </a:p>
        </p:txBody>
      </p:sp>
      <p:sp>
        <p:nvSpPr>
          <p:cNvPr id="465" name="Shape 465"/>
          <p:cNvSpPr txBox="1">
            <a:spLocks noGrp="1"/>
          </p:cNvSpPr>
          <p:nvPr>
            <p:ph type="body" idx="2"/>
          </p:nvPr>
        </p:nvSpPr>
        <p:spPr>
          <a:xfrm>
            <a:off x="3164400" y="1017725"/>
            <a:ext cx="27882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solidFill>
                  <a:srgbClr val="434343"/>
                </a:solidFill>
              </a:rPr>
              <a:t>Meniscectomy</a:t>
            </a:r>
            <a:endParaRPr b="1">
              <a:solidFill>
                <a:srgbClr val="434343"/>
              </a:solidFill>
            </a:endParaRPr>
          </a:p>
          <a:p>
            <a:pPr marL="457200" lvl="0" indent="-317500" rtl="0">
              <a:spcBef>
                <a:spcPts val="0"/>
              </a:spcBef>
              <a:spcAft>
                <a:spcPts val="0"/>
              </a:spcAft>
              <a:buClr>
                <a:srgbClr val="434343"/>
              </a:buClr>
              <a:buSzPts val="1400"/>
              <a:buAutoNum type="arabicPeriod"/>
            </a:pPr>
            <a:r>
              <a:rPr lang="en" u="sng">
                <a:solidFill>
                  <a:srgbClr val="434343"/>
                </a:solidFill>
              </a:rPr>
              <a:t>Mitigate AMI</a:t>
            </a:r>
            <a:endParaRPr u="sng">
              <a:solidFill>
                <a:srgbClr val="434343"/>
              </a:solidFill>
            </a:endParaRPr>
          </a:p>
          <a:p>
            <a:pPr marL="457200" lvl="0" indent="-317500" rtl="0">
              <a:spcBef>
                <a:spcPts val="0"/>
              </a:spcBef>
              <a:spcAft>
                <a:spcPts val="0"/>
              </a:spcAft>
              <a:buClr>
                <a:srgbClr val="434343"/>
              </a:buClr>
              <a:buSzPts val="1400"/>
              <a:buAutoNum type="arabicPeriod"/>
            </a:pPr>
            <a:r>
              <a:rPr lang="en">
                <a:solidFill>
                  <a:srgbClr val="434343"/>
                </a:solidFill>
              </a:rPr>
              <a:t>Immediate WBAT and ROM to tolerance</a:t>
            </a:r>
            <a:endParaRPr>
              <a:solidFill>
                <a:srgbClr val="434343"/>
              </a:solidFill>
            </a:endParaRPr>
          </a:p>
          <a:p>
            <a:pPr marL="457200" lvl="0" indent="-317500" rtl="0">
              <a:spcBef>
                <a:spcPts val="0"/>
              </a:spcBef>
              <a:spcAft>
                <a:spcPts val="0"/>
              </a:spcAft>
              <a:buClr>
                <a:srgbClr val="434343"/>
              </a:buClr>
              <a:buSzPts val="1400"/>
              <a:buAutoNum type="arabicPeriod"/>
            </a:pPr>
            <a:r>
              <a:rPr lang="en">
                <a:solidFill>
                  <a:srgbClr val="434343"/>
                </a:solidFill>
              </a:rPr>
              <a:t>Begin recumbent bike day 1 to tolerance</a:t>
            </a:r>
            <a:endParaRPr>
              <a:solidFill>
                <a:srgbClr val="434343"/>
              </a:solidFill>
            </a:endParaRPr>
          </a:p>
          <a:p>
            <a:pPr marL="457200" lvl="0" indent="-317500" rtl="0">
              <a:spcBef>
                <a:spcPts val="0"/>
              </a:spcBef>
              <a:spcAft>
                <a:spcPts val="0"/>
              </a:spcAft>
              <a:buClr>
                <a:srgbClr val="434343"/>
              </a:buClr>
              <a:buSzPts val="1400"/>
              <a:buAutoNum type="arabicPeriod"/>
            </a:pPr>
            <a:r>
              <a:rPr lang="en">
                <a:solidFill>
                  <a:srgbClr val="434343"/>
                </a:solidFill>
              </a:rPr>
              <a:t>Progress strength of quad/glute complex</a:t>
            </a:r>
            <a:endParaRPr>
              <a:solidFill>
                <a:srgbClr val="434343"/>
              </a:solidFill>
            </a:endParaRPr>
          </a:p>
          <a:p>
            <a:pPr marL="914400" lvl="1" indent="-304800" rtl="0">
              <a:spcBef>
                <a:spcPts val="0"/>
              </a:spcBef>
              <a:spcAft>
                <a:spcPts val="0"/>
              </a:spcAft>
              <a:buClr>
                <a:srgbClr val="434343"/>
              </a:buClr>
              <a:buSzPts val="1200"/>
              <a:buAutoNum type="alphaLcPeriod"/>
            </a:pPr>
            <a:r>
              <a:rPr lang="en">
                <a:solidFill>
                  <a:srgbClr val="434343"/>
                </a:solidFill>
              </a:rPr>
              <a:t>Leg press</a:t>
            </a:r>
            <a:endParaRPr>
              <a:solidFill>
                <a:srgbClr val="434343"/>
              </a:solidFill>
            </a:endParaRPr>
          </a:p>
          <a:p>
            <a:pPr marL="914400" lvl="1" indent="-304800" rtl="0">
              <a:spcBef>
                <a:spcPts val="0"/>
              </a:spcBef>
              <a:spcAft>
                <a:spcPts val="0"/>
              </a:spcAft>
              <a:buClr>
                <a:srgbClr val="434343"/>
              </a:buClr>
              <a:buSzPts val="1200"/>
              <a:buAutoNum type="alphaLcPeriod"/>
            </a:pPr>
            <a:r>
              <a:rPr lang="en">
                <a:solidFill>
                  <a:srgbClr val="434343"/>
                </a:solidFill>
              </a:rPr>
              <a:t>Hip Ext/Abd</a:t>
            </a:r>
            <a:endParaRPr>
              <a:solidFill>
                <a:srgbClr val="434343"/>
              </a:solidFill>
            </a:endParaRPr>
          </a:p>
          <a:p>
            <a:pPr marL="914400" lvl="1" indent="-304800" rtl="0">
              <a:spcBef>
                <a:spcPts val="0"/>
              </a:spcBef>
              <a:spcAft>
                <a:spcPts val="0"/>
              </a:spcAft>
              <a:buClr>
                <a:srgbClr val="434343"/>
              </a:buClr>
              <a:buSzPts val="1200"/>
              <a:buAutoNum type="alphaLcPeriod"/>
            </a:pPr>
            <a:r>
              <a:rPr lang="en">
                <a:solidFill>
                  <a:srgbClr val="434343"/>
                </a:solidFill>
              </a:rPr>
              <a:t>STS with bands on knee</a:t>
            </a:r>
            <a:endParaRPr>
              <a:solidFill>
                <a:srgbClr val="434343"/>
              </a:solidFill>
            </a:endParaRPr>
          </a:p>
          <a:p>
            <a:pPr marL="457200" lvl="0" indent="-317500" rtl="0">
              <a:spcBef>
                <a:spcPts val="0"/>
              </a:spcBef>
              <a:spcAft>
                <a:spcPts val="0"/>
              </a:spcAft>
              <a:buClr>
                <a:srgbClr val="434343"/>
              </a:buClr>
              <a:buSzPts val="1400"/>
              <a:buAutoNum type="arabicPeriod"/>
            </a:pPr>
            <a:r>
              <a:rPr lang="en">
                <a:solidFill>
                  <a:srgbClr val="434343"/>
                </a:solidFill>
              </a:rPr>
              <a:t>Assess gait</a:t>
            </a:r>
            <a:endParaRPr>
              <a:solidFill>
                <a:srgbClr val="434343"/>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469"/>
        <p:cNvGrpSpPr/>
        <p:nvPr/>
      </p:nvGrpSpPr>
      <p:grpSpPr>
        <a:xfrm>
          <a:off x="0" y="0"/>
          <a:ext cx="0" cy="0"/>
          <a:chOff x="0" y="0"/>
          <a:chExt cx="0" cy="0"/>
        </a:xfrm>
      </p:grpSpPr>
      <p:sp>
        <p:nvSpPr>
          <p:cNvPr id="470" name="Shape 47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Post-Op Interventions</a:t>
            </a:r>
            <a:endParaRPr/>
          </a:p>
        </p:txBody>
      </p:sp>
      <p:sp>
        <p:nvSpPr>
          <p:cNvPr id="471" name="Shape 47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solidFill>
                  <a:srgbClr val="434343"/>
                </a:solidFill>
              </a:rPr>
              <a:t>AMI can last years depending on the patient and the intensity of the surgery. </a:t>
            </a:r>
            <a:endParaRPr>
              <a:solidFill>
                <a:srgbClr val="434343"/>
              </a:solidFill>
            </a:endParaRPr>
          </a:p>
          <a:p>
            <a:pPr marL="0" lvl="0" indent="0">
              <a:spcBef>
                <a:spcPts val="1600"/>
              </a:spcBef>
              <a:spcAft>
                <a:spcPts val="0"/>
              </a:spcAft>
              <a:buNone/>
            </a:pPr>
            <a:r>
              <a:rPr lang="en">
                <a:solidFill>
                  <a:srgbClr val="434343"/>
                </a:solidFill>
              </a:rPr>
              <a:t>Encourage patients to come back for a bout of PT annually until they are satisfied with their functional state following a meniscal repair or allograft. </a:t>
            </a:r>
            <a:endParaRPr>
              <a:solidFill>
                <a:srgbClr val="434343"/>
              </a:solidFill>
            </a:endParaRPr>
          </a:p>
          <a:p>
            <a:pPr marL="0" lvl="0" indent="0">
              <a:spcBef>
                <a:spcPts val="1600"/>
              </a:spcBef>
              <a:spcAft>
                <a:spcPts val="0"/>
              </a:spcAft>
              <a:buNone/>
            </a:pPr>
            <a:r>
              <a:rPr lang="en">
                <a:solidFill>
                  <a:srgbClr val="434343"/>
                </a:solidFill>
              </a:rPr>
              <a:t>Adjunct Techniques:</a:t>
            </a:r>
            <a:endParaRPr>
              <a:solidFill>
                <a:srgbClr val="434343"/>
              </a:solidFill>
            </a:endParaRPr>
          </a:p>
          <a:p>
            <a:pPr marL="457200" lvl="0" indent="-342900" rtl="0">
              <a:spcBef>
                <a:spcPts val="1600"/>
              </a:spcBef>
              <a:spcAft>
                <a:spcPts val="0"/>
              </a:spcAft>
              <a:buClr>
                <a:srgbClr val="434343"/>
              </a:buClr>
              <a:buSzPts val="1800"/>
              <a:buChar char="●"/>
            </a:pPr>
            <a:r>
              <a:rPr lang="en">
                <a:solidFill>
                  <a:srgbClr val="434343"/>
                </a:solidFill>
              </a:rPr>
              <a:t>Manual Therapy</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Dry Needling</a:t>
            </a:r>
            <a:endParaRPr>
              <a:solidFill>
                <a:srgbClr val="434343"/>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475"/>
        <p:cNvGrpSpPr/>
        <p:nvPr/>
      </p:nvGrpSpPr>
      <p:grpSpPr>
        <a:xfrm>
          <a:off x="0" y="0"/>
          <a:ext cx="0" cy="0"/>
          <a:chOff x="0" y="0"/>
          <a:chExt cx="0" cy="0"/>
        </a:xfrm>
      </p:grpSpPr>
      <p:sp>
        <p:nvSpPr>
          <p:cNvPr id="476" name="Shape 476"/>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Non-Operative Management</a:t>
            </a:r>
            <a:endParaRPr/>
          </a:p>
        </p:txBody>
      </p:sp>
      <p:sp>
        <p:nvSpPr>
          <p:cNvPr id="477" name="Shape 477"/>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Physical Therapy</a:t>
            </a:r>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sp>
        <p:nvSpPr>
          <p:cNvPr id="482" name="Shape 48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Non-Operative Rehabilitation</a:t>
            </a:r>
            <a:endParaRPr/>
          </a:p>
        </p:txBody>
      </p:sp>
      <p:sp>
        <p:nvSpPr>
          <p:cNvPr id="483" name="Shape 483"/>
          <p:cNvSpPr txBox="1">
            <a:spLocks noGrp="1"/>
          </p:cNvSpPr>
          <p:nvPr>
            <p:ph type="body" idx="1"/>
          </p:nvPr>
        </p:nvSpPr>
        <p:spPr>
          <a:xfrm>
            <a:off x="311700" y="1661550"/>
            <a:ext cx="8520600" cy="2907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a:solidFill>
                  <a:srgbClr val="434343"/>
                </a:solidFill>
              </a:rPr>
              <a:t>Physical Therapy can provide relief for meniscal tears.</a:t>
            </a:r>
            <a:endParaRPr sz="2400">
              <a:solidFill>
                <a:srgbClr val="434343"/>
              </a:solidFill>
            </a:endParaRPr>
          </a:p>
          <a:p>
            <a:pPr marL="0" lvl="0" indent="0" algn="ctr" rtl="0">
              <a:spcBef>
                <a:spcPts val="1600"/>
              </a:spcBef>
              <a:spcAft>
                <a:spcPts val="1600"/>
              </a:spcAft>
              <a:buNone/>
            </a:pPr>
            <a:r>
              <a:rPr lang="en" sz="2400">
                <a:solidFill>
                  <a:srgbClr val="434343"/>
                </a:solidFill>
              </a:rPr>
              <a:t>If injury is due to trauma the PT still must address (or at least consider) that AMI is occurring.</a:t>
            </a:r>
            <a:endParaRPr sz="2400">
              <a:solidFill>
                <a:srgbClr val="434343"/>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Shape 48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Non-Operative Rehabilitation</a:t>
            </a:r>
            <a:endParaRPr/>
          </a:p>
        </p:txBody>
      </p:sp>
      <p:sp>
        <p:nvSpPr>
          <p:cNvPr id="489" name="Shape 48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solidFill>
                  <a:srgbClr val="434343"/>
                </a:solidFill>
              </a:rPr>
              <a:t>Kise et al. (2016)</a:t>
            </a:r>
            <a:endParaRPr>
              <a:solidFill>
                <a:srgbClr val="434343"/>
              </a:solidFill>
            </a:endParaRPr>
          </a:p>
          <a:p>
            <a:pPr marL="457200" lvl="0" indent="-342900" rtl="0">
              <a:spcBef>
                <a:spcPts val="1600"/>
              </a:spcBef>
              <a:spcAft>
                <a:spcPts val="0"/>
              </a:spcAft>
              <a:buClr>
                <a:srgbClr val="434343"/>
              </a:buClr>
              <a:buSzPts val="1800"/>
              <a:buChar char="●"/>
            </a:pPr>
            <a:r>
              <a:rPr lang="en">
                <a:solidFill>
                  <a:srgbClr val="434343"/>
                </a:solidFill>
              </a:rPr>
              <a:t>140 adults</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Mean age 49.5 years</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Degenerative medial meniscal tear verified by MRI</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No radiological osteoarthritis</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Performed supervised exercise therapy 2-3x/wk for 12 weeks or arthroscopic medial meniscectomy</a:t>
            </a:r>
            <a:endParaRPr>
              <a:solidFill>
                <a:srgbClr val="434343"/>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493"/>
        <p:cNvGrpSpPr/>
        <p:nvPr/>
      </p:nvGrpSpPr>
      <p:grpSpPr>
        <a:xfrm>
          <a:off x="0" y="0"/>
          <a:ext cx="0" cy="0"/>
          <a:chOff x="0" y="0"/>
          <a:chExt cx="0" cy="0"/>
        </a:xfrm>
      </p:grpSpPr>
      <p:sp>
        <p:nvSpPr>
          <p:cNvPr id="494" name="Shape 49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Non-Operative Rehabilitation</a:t>
            </a:r>
            <a:endParaRPr/>
          </a:p>
        </p:txBody>
      </p:sp>
      <p:sp>
        <p:nvSpPr>
          <p:cNvPr id="495" name="Shape 49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solidFill>
                  <a:srgbClr val="434343"/>
                </a:solidFill>
              </a:rPr>
              <a:t>Kise et al. (2016)</a:t>
            </a:r>
            <a:endParaRPr>
              <a:solidFill>
                <a:srgbClr val="434343"/>
              </a:solidFill>
            </a:endParaRPr>
          </a:p>
          <a:p>
            <a:pPr marL="457200" lvl="0" indent="-342900" rtl="0">
              <a:spcBef>
                <a:spcPts val="1600"/>
              </a:spcBef>
              <a:spcAft>
                <a:spcPts val="0"/>
              </a:spcAft>
              <a:buClr>
                <a:srgbClr val="434343"/>
              </a:buClr>
              <a:buSzPts val="1800"/>
              <a:buChar char="●"/>
            </a:pPr>
            <a:r>
              <a:rPr lang="en">
                <a:solidFill>
                  <a:srgbClr val="434343"/>
                </a:solidFill>
              </a:rPr>
              <a:t>2 year follow-up</a:t>
            </a:r>
            <a:endParaRPr>
              <a:solidFill>
                <a:srgbClr val="434343"/>
              </a:solidFill>
            </a:endParaRPr>
          </a:p>
          <a:p>
            <a:pPr marL="457200" lvl="0" indent="-342900" rtl="0">
              <a:spcBef>
                <a:spcPts val="0"/>
              </a:spcBef>
              <a:spcAft>
                <a:spcPts val="0"/>
              </a:spcAft>
              <a:buClr>
                <a:srgbClr val="434343"/>
              </a:buClr>
              <a:buSzPts val="1800"/>
              <a:buChar char="●"/>
            </a:pPr>
            <a:r>
              <a:rPr lang="en" u="sng">
                <a:solidFill>
                  <a:srgbClr val="434343"/>
                </a:solidFill>
              </a:rPr>
              <a:t>No clinically relevant difference between supervised exercise therapy alone and arthroscopic medial meniscectomy alone</a:t>
            </a:r>
            <a:endParaRPr u="sng">
              <a:solidFill>
                <a:srgbClr val="434343"/>
              </a:solidFill>
            </a:endParaRPr>
          </a:p>
          <a:p>
            <a:pPr marL="0" lvl="0" indent="0">
              <a:spcBef>
                <a:spcPts val="1600"/>
              </a:spcBef>
              <a:spcAft>
                <a:spcPts val="1600"/>
              </a:spcAft>
              <a:buNone/>
            </a:pPr>
            <a:endParaRPr>
              <a:solidFill>
                <a:srgbClr val="434343"/>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499"/>
        <p:cNvGrpSpPr/>
        <p:nvPr/>
      </p:nvGrpSpPr>
      <p:grpSpPr>
        <a:xfrm>
          <a:off x="0" y="0"/>
          <a:ext cx="0" cy="0"/>
          <a:chOff x="0" y="0"/>
          <a:chExt cx="0" cy="0"/>
        </a:xfrm>
      </p:grpSpPr>
      <p:sp>
        <p:nvSpPr>
          <p:cNvPr id="500" name="Shape 50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Non-Operative Rehabilitation</a:t>
            </a:r>
            <a:endParaRPr/>
          </a:p>
        </p:txBody>
      </p:sp>
      <p:sp>
        <p:nvSpPr>
          <p:cNvPr id="501" name="Shape 501"/>
          <p:cNvSpPr txBox="1">
            <a:spLocks noGrp="1"/>
          </p:cNvSpPr>
          <p:nvPr>
            <p:ph type="body" idx="1"/>
          </p:nvPr>
        </p:nvSpPr>
        <p:spPr>
          <a:xfrm>
            <a:off x="311700" y="1152475"/>
            <a:ext cx="42699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rgbClr val="434343"/>
              </a:buClr>
              <a:buSzPts val="1800"/>
              <a:buChar char="●"/>
            </a:pPr>
            <a:r>
              <a:rPr lang="en">
                <a:solidFill>
                  <a:srgbClr val="434343"/>
                </a:solidFill>
              </a:rPr>
              <a:t>Mitigate AMI</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Achieve full weightbearing</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Achieve full ROM</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Begin isolated strengthening</a:t>
            </a:r>
            <a:endParaRPr>
              <a:solidFill>
                <a:srgbClr val="434343"/>
              </a:solidFill>
            </a:endParaRPr>
          </a:p>
          <a:p>
            <a:pPr marL="914400" lvl="1" indent="-317500" rtl="0">
              <a:spcBef>
                <a:spcPts val="0"/>
              </a:spcBef>
              <a:spcAft>
                <a:spcPts val="0"/>
              </a:spcAft>
              <a:buClr>
                <a:srgbClr val="434343"/>
              </a:buClr>
              <a:buSzPts val="1400"/>
              <a:buChar char="○"/>
            </a:pPr>
            <a:r>
              <a:rPr lang="en">
                <a:solidFill>
                  <a:srgbClr val="434343"/>
                </a:solidFill>
              </a:rPr>
              <a:t>Quad set</a:t>
            </a:r>
            <a:endParaRPr>
              <a:solidFill>
                <a:srgbClr val="434343"/>
              </a:solidFill>
            </a:endParaRPr>
          </a:p>
          <a:p>
            <a:pPr marL="914400" lvl="1" indent="-317500" rtl="0">
              <a:spcBef>
                <a:spcPts val="0"/>
              </a:spcBef>
              <a:spcAft>
                <a:spcPts val="0"/>
              </a:spcAft>
              <a:buClr>
                <a:srgbClr val="434343"/>
              </a:buClr>
              <a:buSzPts val="1400"/>
              <a:buChar char="○"/>
            </a:pPr>
            <a:r>
              <a:rPr lang="en">
                <a:solidFill>
                  <a:srgbClr val="434343"/>
                </a:solidFill>
              </a:rPr>
              <a:t>TKE</a:t>
            </a:r>
            <a:endParaRPr>
              <a:solidFill>
                <a:srgbClr val="434343"/>
              </a:solidFill>
            </a:endParaRPr>
          </a:p>
          <a:p>
            <a:pPr marL="914400" lvl="1" indent="-317500" rtl="0">
              <a:spcBef>
                <a:spcPts val="0"/>
              </a:spcBef>
              <a:spcAft>
                <a:spcPts val="0"/>
              </a:spcAft>
              <a:buClr>
                <a:srgbClr val="434343"/>
              </a:buClr>
              <a:buSzPts val="1400"/>
              <a:buChar char="○"/>
            </a:pPr>
            <a:r>
              <a:rPr lang="en">
                <a:solidFill>
                  <a:srgbClr val="434343"/>
                </a:solidFill>
              </a:rPr>
              <a:t>Address adjacent body areas</a:t>
            </a:r>
            <a:endParaRPr>
              <a:solidFill>
                <a:srgbClr val="434343"/>
              </a:solidFill>
            </a:endParaRPr>
          </a:p>
          <a:p>
            <a:pPr marL="914400" lvl="1" indent="-317500" rtl="0">
              <a:spcBef>
                <a:spcPts val="0"/>
              </a:spcBef>
              <a:spcAft>
                <a:spcPts val="0"/>
              </a:spcAft>
              <a:buClr>
                <a:srgbClr val="434343"/>
              </a:buClr>
              <a:buSzPts val="1400"/>
              <a:buChar char="○"/>
            </a:pPr>
            <a:r>
              <a:rPr lang="en">
                <a:solidFill>
                  <a:srgbClr val="434343"/>
                </a:solidFill>
              </a:rPr>
              <a:t>NMES</a:t>
            </a:r>
            <a:endParaRPr>
              <a:solidFill>
                <a:srgbClr val="434343"/>
              </a:solidFill>
            </a:endParaRPr>
          </a:p>
        </p:txBody>
      </p:sp>
      <p:sp>
        <p:nvSpPr>
          <p:cNvPr id="502" name="Shape 502"/>
          <p:cNvSpPr txBox="1"/>
          <p:nvPr/>
        </p:nvSpPr>
        <p:spPr>
          <a:xfrm>
            <a:off x="4581600" y="1156375"/>
            <a:ext cx="4269900" cy="3408600"/>
          </a:xfrm>
          <a:prstGeom prst="rect">
            <a:avLst/>
          </a:prstGeom>
          <a:noFill/>
          <a:ln>
            <a:noFill/>
          </a:ln>
        </p:spPr>
        <p:txBody>
          <a:bodyPr spcFirstLastPara="1" wrap="square" lIns="91425" tIns="91425" rIns="91425" bIns="91425" anchor="t" anchorCtr="0">
            <a:noAutofit/>
          </a:bodyPr>
          <a:lstStyle/>
          <a:p>
            <a:pPr marL="457200" lvl="0" indent="-342900" rtl="0">
              <a:lnSpc>
                <a:spcPct val="115000"/>
              </a:lnSpc>
              <a:spcBef>
                <a:spcPts val="0"/>
              </a:spcBef>
              <a:spcAft>
                <a:spcPts val="0"/>
              </a:spcAft>
              <a:buClr>
                <a:srgbClr val="434343"/>
              </a:buClr>
              <a:buSzPts val="1800"/>
              <a:buChar char="●"/>
            </a:pPr>
            <a:r>
              <a:rPr lang="en" sz="1800">
                <a:solidFill>
                  <a:srgbClr val="434343"/>
                </a:solidFill>
              </a:rPr>
              <a:t>Begin functional strengthening</a:t>
            </a:r>
            <a:endParaRPr sz="1800">
              <a:solidFill>
                <a:srgbClr val="434343"/>
              </a:solidFill>
            </a:endParaRPr>
          </a:p>
          <a:p>
            <a:pPr marL="914400" lvl="1" indent="-317500" rtl="0">
              <a:lnSpc>
                <a:spcPct val="115000"/>
              </a:lnSpc>
              <a:spcBef>
                <a:spcPts val="0"/>
              </a:spcBef>
              <a:spcAft>
                <a:spcPts val="0"/>
              </a:spcAft>
              <a:buClr>
                <a:srgbClr val="434343"/>
              </a:buClr>
              <a:buSzPts val="1400"/>
              <a:buChar char="○"/>
            </a:pPr>
            <a:r>
              <a:rPr lang="en">
                <a:solidFill>
                  <a:srgbClr val="434343"/>
                </a:solidFill>
              </a:rPr>
              <a:t>STS to squat progression</a:t>
            </a:r>
            <a:endParaRPr>
              <a:solidFill>
                <a:srgbClr val="434343"/>
              </a:solidFill>
            </a:endParaRPr>
          </a:p>
          <a:p>
            <a:pPr marL="914400" lvl="1" indent="-317500" rtl="0">
              <a:lnSpc>
                <a:spcPct val="115000"/>
              </a:lnSpc>
              <a:spcBef>
                <a:spcPts val="0"/>
              </a:spcBef>
              <a:spcAft>
                <a:spcPts val="0"/>
              </a:spcAft>
              <a:buClr>
                <a:srgbClr val="434343"/>
              </a:buClr>
              <a:buSzPts val="1400"/>
              <a:buChar char="○"/>
            </a:pPr>
            <a:r>
              <a:rPr lang="en">
                <a:solidFill>
                  <a:srgbClr val="434343"/>
                </a:solidFill>
              </a:rPr>
              <a:t>RDL</a:t>
            </a:r>
            <a:endParaRPr>
              <a:solidFill>
                <a:srgbClr val="434343"/>
              </a:solidFill>
            </a:endParaRPr>
          </a:p>
          <a:p>
            <a:pPr marL="914400" lvl="1" indent="-317500" rtl="0">
              <a:lnSpc>
                <a:spcPct val="115000"/>
              </a:lnSpc>
              <a:spcBef>
                <a:spcPts val="0"/>
              </a:spcBef>
              <a:spcAft>
                <a:spcPts val="0"/>
              </a:spcAft>
              <a:buClr>
                <a:srgbClr val="434343"/>
              </a:buClr>
              <a:buSzPts val="1400"/>
              <a:buChar char="○"/>
            </a:pPr>
            <a:r>
              <a:rPr lang="en">
                <a:solidFill>
                  <a:srgbClr val="434343"/>
                </a:solidFill>
              </a:rPr>
              <a:t>Step up progression</a:t>
            </a:r>
            <a:endParaRPr>
              <a:solidFill>
                <a:srgbClr val="434343"/>
              </a:solidFill>
            </a:endParaRPr>
          </a:p>
          <a:p>
            <a:pPr marL="457200" lvl="0" indent="-342900" rtl="0">
              <a:lnSpc>
                <a:spcPct val="115000"/>
              </a:lnSpc>
              <a:spcBef>
                <a:spcPts val="0"/>
              </a:spcBef>
              <a:spcAft>
                <a:spcPts val="0"/>
              </a:spcAft>
              <a:buClr>
                <a:srgbClr val="434343"/>
              </a:buClr>
              <a:buSzPts val="1800"/>
              <a:buChar char="●"/>
            </a:pPr>
            <a:r>
              <a:rPr lang="en" sz="1800">
                <a:solidFill>
                  <a:srgbClr val="434343"/>
                </a:solidFill>
              </a:rPr>
              <a:t>Begin balance/proprioceptive progression</a:t>
            </a:r>
            <a:endParaRPr sz="1800">
              <a:solidFill>
                <a:srgbClr val="434343"/>
              </a:solidFill>
            </a:endParaRPr>
          </a:p>
          <a:p>
            <a:pPr marL="457200" lvl="0" indent="-342900" rtl="0">
              <a:lnSpc>
                <a:spcPct val="115000"/>
              </a:lnSpc>
              <a:spcBef>
                <a:spcPts val="0"/>
              </a:spcBef>
              <a:spcAft>
                <a:spcPts val="0"/>
              </a:spcAft>
              <a:buClr>
                <a:srgbClr val="434343"/>
              </a:buClr>
              <a:buSzPts val="1800"/>
              <a:buChar char="●"/>
            </a:pPr>
            <a:r>
              <a:rPr lang="en" sz="1800">
                <a:solidFill>
                  <a:srgbClr val="434343"/>
                </a:solidFill>
              </a:rPr>
              <a:t>Begin return to sport (activity) progression</a:t>
            </a:r>
            <a:endParaRPr sz="1800">
              <a:solidFill>
                <a:srgbClr val="434343"/>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506"/>
        <p:cNvGrpSpPr/>
        <p:nvPr/>
      </p:nvGrpSpPr>
      <p:grpSpPr>
        <a:xfrm>
          <a:off x="0" y="0"/>
          <a:ext cx="0" cy="0"/>
          <a:chOff x="0" y="0"/>
          <a:chExt cx="0" cy="0"/>
        </a:xfrm>
      </p:grpSpPr>
      <p:sp>
        <p:nvSpPr>
          <p:cNvPr id="507" name="Shape 50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Summary</a:t>
            </a:r>
            <a:endParaRPr/>
          </a:p>
        </p:txBody>
      </p:sp>
      <p:sp>
        <p:nvSpPr>
          <p:cNvPr id="508" name="Shape 508"/>
          <p:cNvSpPr txBox="1">
            <a:spLocks noGrp="1"/>
          </p:cNvSpPr>
          <p:nvPr>
            <p:ph type="body" idx="1"/>
          </p:nvPr>
        </p:nvSpPr>
        <p:spPr>
          <a:xfrm>
            <a:off x="311700" y="10000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rgbClr val="434343"/>
              </a:buClr>
              <a:buSzPts val="1800"/>
              <a:buChar char="●"/>
            </a:pPr>
            <a:r>
              <a:rPr lang="en">
                <a:solidFill>
                  <a:srgbClr val="434343"/>
                </a:solidFill>
              </a:rPr>
              <a:t>Understanding normal anatomy and principles of the meniscus allow PTs to develop an appropriate plan of care</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Understanding surgical procedures allows PTs to maximize each treatment session without risk to the patient</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Do not fear early weightbearing and ROM regarding meniscal repairs, but listen to the patient’s concerns and discuss with your surgeon</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Understand the profound impact arthrogenic muscle inhibition has on functional decline</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Non-op or Post-op interventions are primarily targeted at mitigating AMI followed by functional based therapeutic exercises</a:t>
            </a:r>
            <a:endParaRPr>
              <a:solidFill>
                <a:srgbClr val="434343"/>
              </a:solidFill>
            </a:endParaRPr>
          </a:p>
          <a:p>
            <a:pPr marL="457200" lvl="0" indent="-342900">
              <a:spcBef>
                <a:spcPts val="0"/>
              </a:spcBef>
              <a:spcAft>
                <a:spcPts val="0"/>
              </a:spcAft>
              <a:buClr>
                <a:srgbClr val="434343"/>
              </a:buClr>
              <a:buSzPts val="1800"/>
              <a:buChar char="●"/>
            </a:pPr>
            <a:r>
              <a:rPr lang="en">
                <a:solidFill>
                  <a:srgbClr val="434343"/>
                </a:solidFill>
              </a:rPr>
              <a:t>Remember that surgical intervention is not superior to conservative management</a:t>
            </a:r>
            <a:endParaRPr>
              <a:solidFill>
                <a:srgbClr val="434343"/>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Shape 512"/>
        <p:cNvGrpSpPr/>
        <p:nvPr/>
      </p:nvGrpSpPr>
      <p:grpSpPr>
        <a:xfrm>
          <a:off x="0" y="0"/>
          <a:ext cx="0" cy="0"/>
          <a:chOff x="0" y="0"/>
          <a:chExt cx="0" cy="0"/>
        </a:xfrm>
      </p:grpSpPr>
      <p:sp>
        <p:nvSpPr>
          <p:cNvPr id="513" name="Shape 51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Resources</a:t>
            </a:r>
            <a:endParaRPr/>
          </a:p>
        </p:txBody>
      </p:sp>
      <p:sp>
        <p:nvSpPr>
          <p:cNvPr id="514" name="Shape 5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Physio-Pedia</a:t>
            </a:r>
            <a:endParaRPr/>
          </a:p>
          <a:p>
            <a:pPr marL="0" lvl="0" indent="0">
              <a:spcBef>
                <a:spcPts val="1600"/>
              </a:spcBef>
              <a:spcAft>
                <a:spcPts val="0"/>
              </a:spcAft>
              <a:buNone/>
            </a:pPr>
            <a:r>
              <a:rPr lang="en"/>
              <a:t>Meniscal Lesions </a:t>
            </a:r>
            <a:r>
              <a:rPr lang="en" u="sng">
                <a:solidFill>
                  <a:schemeClr val="hlink"/>
                </a:solidFill>
                <a:hlinkClick r:id="rId3"/>
              </a:rPr>
              <a:t>https://www.physio-pedia.com/Meniscal_Lesions</a:t>
            </a:r>
            <a:endParaRPr/>
          </a:p>
          <a:p>
            <a:pPr marL="0" lvl="0" indent="0">
              <a:spcBef>
                <a:spcPts val="1600"/>
              </a:spcBef>
              <a:spcAft>
                <a:spcPts val="0"/>
              </a:spcAft>
              <a:buNone/>
            </a:pPr>
            <a:r>
              <a:rPr lang="en"/>
              <a:t>Medial Meniscus </a:t>
            </a:r>
            <a:r>
              <a:rPr lang="en" u="sng">
                <a:solidFill>
                  <a:schemeClr val="hlink"/>
                </a:solidFill>
                <a:hlinkClick r:id="rId4"/>
              </a:rPr>
              <a:t>https://www.physio-pedia.com/Medial_meniscus</a:t>
            </a:r>
            <a:endParaRPr/>
          </a:p>
          <a:p>
            <a:pPr marL="0" lvl="0" indent="0">
              <a:spcBef>
                <a:spcPts val="1600"/>
              </a:spcBef>
              <a:spcAft>
                <a:spcPts val="0"/>
              </a:spcAft>
              <a:buNone/>
            </a:pPr>
            <a:r>
              <a:rPr lang="en"/>
              <a:t>Lateral Meniscus </a:t>
            </a:r>
            <a:r>
              <a:rPr lang="en" u="sng">
                <a:solidFill>
                  <a:schemeClr val="hlink"/>
                </a:solidFill>
                <a:hlinkClick r:id="rId5"/>
              </a:rPr>
              <a:t>https://www.physio-pedia.com/Lateral_meniscus</a:t>
            </a:r>
            <a:endParaRPr/>
          </a:p>
          <a:p>
            <a:pPr marL="0" lvl="0" indent="0">
              <a:spcBef>
                <a:spcPts val="1600"/>
              </a:spcBef>
              <a:spcAft>
                <a:spcPts val="0"/>
              </a:spcAft>
              <a:buNone/>
            </a:pPr>
            <a:r>
              <a:rPr lang="en"/>
              <a:t>Meniscal Repair </a:t>
            </a:r>
            <a:r>
              <a:rPr lang="en" u="sng">
                <a:solidFill>
                  <a:schemeClr val="hlink"/>
                </a:solidFill>
                <a:hlinkClick r:id="rId6"/>
              </a:rPr>
              <a:t>https://www.physio-pedia.com/Meniscal_Repair</a:t>
            </a:r>
            <a:endParaRPr/>
          </a:p>
          <a:p>
            <a:pPr marL="0" lvl="0" indent="0">
              <a:spcBef>
                <a:spcPts val="1600"/>
              </a:spcBef>
              <a:spcAft>
                <a:spcPts val="0"/>
              </a:spcAft>
              <a:buNone/>
            </a:pPr>
            <a:r>
              <a:rPr lang="en"/>
              <a:t>Diagnostic Imaging of the Knee for PTs </a:t>
            </a:r>
            <a:r>
              <a:rPr lang="en" u="sng">
                <a:solidFill>
                  <a:schemeClr val="hlink"/>
                </a:solidFill>
                <a:hlinkClick r:id="rId7"/>
              </a:rPr>
              <a:t>https://www.physio-pedia.com/Diagnostic_Imaging_of_the_Knee_for_Physical_Therapists</a:t>
            </a:r>
            <a:endParaRPr/>
          </a:p>
          <a:p>
            <a:pPr marL="0" lvl="0" indent="0">
              <a:spcBef>
                <a:spcPts val="1600"/>
              </a:spcBef>
              <a:spcAft>
                <a:spcPts val="1600"/>
              </a:spcAft>
              <a:buNone/>
            </a:pPr>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518"/>
        <p:cNvGrpSpPr/>
        <p:nvPr/>
      </p:nvGrpSpPr>
      <p:grpSpPr>
        <a:xfrm>
          <a:off x="0" y="0"/>
          <a:ext cx="0" cy="0"/>
          <a:chOff x="0" y="0"/>
          <a:chExt cx="0" cy="0"/>
        </a:xfrm>
      </p:grpSpPr>
      <p:sp>
        <p:nvSpPr>
          <p:cNvPr id="519" name="Shape 5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Resources</a:t>
            </a:r>
            <a:endParaRPr/>
          </a:p>
        </p:txBody>
      </p:sp>
      <p:sp>
        <p:nvSpPr>
          <p:cNvPr id="520" name="Shape 5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Arthrex</a:t>
            </a:r>
            <a:endParaRPr/>
          </a:p>
          <a:p>
            <a:pPr marL="0" lvl="0" indent="0">
              <a:spcBef>
                <a:spcPts val="1600"/>
              </a:spcBef>
              <a:spcAft>
                <a:spcPts val="0"/>
              </a:spcAft>
              <a:buNone/>
            </a:pPr>
            <a:r>
              <a:rPr lang="en"/>
              <a:t>Provides animated and cadaveric procedure videos</a:t>
            </a:r>
            <a:endParaRPr/>
          </a:p>
          <a:p>
            <a:pPr marL="0" lvl="0" indent="0">
              <a:spcBef>
                <a:spcPts val="1600"/>
              </a:spcBef>
              <a:spcAft>
                <a:spcPts val="0"/>
              </a:spcAft>
              <a:buNone/>
            </a:pPr>
            <a:r>
              <a:rPr lang="en" u="sng">
                <a:solidFill>
                  <a:schemeClr val="hlink"/>
                </a:solidFill>
                <a:hlinkClick r:id="rId3"/>
              </a:rPr>
              <a:t>https://www.arthrex.com/knee/meniscal-tear-deficiency/?types=vid,ani&amp;locales=en&amp;taxonomy=meniscal_tear_deficiency&amp;time=0&amp;sort=relevance</a:t>
            </a:r>
            <a:endParaRPr/>
          </a:p>
          <a:p>
            <a:pPr marL="0" lvl="0" indent="0">
              <a:spcBef>
                <a:spcPts val="1600"/>
              </a:spcBef>
              <a:spcAft>
                <a:spcPts val="16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Anatomy - Medial and Lateral Menisci</a:t>
            </a:r>
            <a:endParaRPr/>
          </a:p>
        </p:txBody>
      </p:sp>
      <p:sp>
        <p:nvSpPr>
          <p:cNvPr id="102" name="Shape 102"/>
          <p:cNvSpPr txBox="1">
            <a:spLocks noGrp="1"/>
          </p:cNvSpPr>
          <p:nvPr>
            <p:ph type="body" idx="1"/>
          </p:nvPr>
        </p:nvSpPr>
        <p:spPr>
          <a:xfrm>
            <a:off x="311700" y="1152475"/>
            <a:ext cx="4262400" cy="3416400"/>
          </a:xfrm>
          <a:prstGeom prst="rect">
            <a:avLst/>
          </a:prstGeom>
        </p:spPr>
        <p:txBody>
          <a:bodyPr spcFirstLastPara="1" wrap="square" lIns="91425" tIns="91425" rIns="91425" bIns="91425" anchor="t" anchorCtr="0">
            <a:noAutofit/>
          </a:bodyPr>
          <a:lstStyle/>
          <a:p>
            <a:pPr marL="457200" lvl="0" indent="-342900">
              <a:spcBef>
                <a:spcPts val="0"/>
              </a:spcBef>
              <a:spcAft>
                <a:spcPts val="0"/>
              </a:spcAft>
              <a:buClr>
                <a:srgbClr val="434343"/>
              </a:buClr>
              <a:buSzPts val="1800"/>
              <a:buChar char="●"/>
            </a:pPr>
            <a:r>
              <a:rPr lang="en">
                <a:solidFill>
                  <a:srgbClr val="434343"/>
                </a:solidFill>
              </a:rPr>
              <a:t>Transverse Ligament: join menisci anteriorly</a:t>
            </a:r>
            <a:endParaRPr>
              <a:solidFill>
                <a:srgbClr val="434343"/>
              </a:solidFill>
            </a:endParaRPr>
          </a:p>
          <a:p>
            <a:pPr marL="457200" lvl="0" indent="-342900" rtl="0">
              <a:spcBef>
                <a:spcPts val="0"/>
              </a:spcBef>
              <a:spcAft>
                <a:spcPts val="0"/>
              </a:spcAft>
              <a:buClr>
                <a:srgbClr val="434343"/>
              </a:buClr>
              <a:buSzPts val="1800"/>
              <a:buChar char="●"/>
            </a:pPr>
            <a:r>
              <a:rPr lang="en">
                <a:solidFill>
                  <a:srgbClr val="434343"/>
                </a:solidFill>
              </a:rPr>
              <a:t>~70% of knees, the lateral meniscus attaches to femur by either:</a:t>
            </a:r>
            <a:endParaRPr>
              <a:solidFill>
                <a:srgbClr val="434343"/>
              </a:solidFill>
            </a:endParaRPr>
          </a:p>
          <a:p>
            <a:pPr marL="914400" lvl="1" indent="-317500" rtl="0">
              <a:spcBef>
                <a:spcPts val="0"/>
              </a:spcBef>
              <a:spcAft>
                <a:spcPts val="0"/>
              </a:spcAft>
              <a:buClr>
                <a:srgbClr val="434343"/>
              </a:buClr>
              <a:buSzPts val="1400"/>
              <a:buChar char="○"/>
            </a:pPr>
            <a:r>
              <a:rPr lang="en">
                <a:solidFill>
                  <a:srgbClr val="434343"/>
                </a:solidFill>
              </a:rPr>
              <a:t>posterior meniscofemoral ligament of Wrisberg (superficial to the PCL)</a:t>
            </a:r>
            <a:endParaRPr>
              <a:solidFill>
                <a:srgbClr val="434343"/>
              </a:solidFill>
            </a:endParaRPr>
          </a:p>
          <a:p>
            <a:pPr marL="914400" lvl="1" indent="-317500" rtl="0">
              <a:spcBef>
                <a:spcPts val="0"/>
              </a:spcBef>
              <a:spcAft>
                <a:spcPts val="0"/>
              </a:spcAft>
              <a:buClr>
                <a:srgbClr val="434343"/>
              </a:buClr>
              <a:buSzPts val="1400"/>
              <a:buChar char="○"/>
            </a:pPr>
            <a:r>
              <a:rPr lang="en">
                <a:solidFill>
                  <a:srgbClr val="434343"/>
                </a:solidFill>
              </a:rPr>
              <a:t>anterior meniscofemoral ligament of Humphreys (deep to the PCL) </a:t>
            </a:r>
            <a:r>
              <a:rPr lang="en" i="1">
                <a:solidFill>
                  <a:srgbClr val="434343"/>
                </a:solidFill>
              </a:rPr>
              <a:t>[not pictured]</a:t>
            </a:r>
            <a:endParaRPr i="1">
              <a:solidFill>
                <a:srgbClr val="434343"/>
              </a:solidFill>
            </a:endParaRPr>
          </a:p>
          <a:p>
            <a:pPr marL="457200" lvl="0" indent="-342900">
              <a:spcBef>
                <a:spcPts val="0"/>
              </a:spcBef>
              <a:spcAft>
                <a:spcPts val="0"/>
              </a:spcAft>
              <a:buClr>
                <a:srgbClr val="434343"/>
              </a:buClr>
              <a:buSzPts val="1800"/>
              <a:buChar char="●"/>
            </a:pPr>
            <a:r>
              <a:rPr lang="en">
                <a:solidFill>
                  <a:srgbClr val="434343"/>
                </a:solidFill>
              </a:rPr>
              <a:t>Both occur in 6% of knees</a:t>
            </a:r>
            <a:endParaRPr>
              <a:solidFill>
                <a:srgbClr val="434343"/>
              </a:solidFill>
            </a:endParaRPr>
          </a:p>
        </p:txBody>
      </p:sp>
      <p:pic>
        <p:nvPicPr>
          <p:cNvPr id="103" name="Shape 103"/>
          <p:cNvPicPr preferRelativeResize="0"/>
          <p:nvPr/>
        </p:nvPicPr>
        <p:blipFill>
          <a:blip r:embed="rId3">
            <a:alphaModFix/>
          </a:blip>
          <a:stretch>
            <a:fillRect/>
          </a:stretch>
        </p:blipFill>
        <p:spPr>
          <a:xfrm>
            <a:off x="4726500" y="1170125"/>
            <a:ext cx="4262400" cy="2983680"/>
          </a:xfrm>
          <a:prstGeom prst="rect">
            <a:avLst/>
          </a:prstGeom>
          <a:noFill/>
          <a:ln>
            <a:noFill/>
          </a:ln>
        </p:spPr>
      </p:pic>
      <p:sp>
        <p:nvSpPr>
          <p:cNvPr id="104" name="Shape 104"/>
          <p:cNvSpPr txBox="1"/>
          <p:nvPr/>
        </p:nvSpPr>
        <p:spPr>
          <a:xfrm>
            <a:off x="4726500" y="4153800"/>
            <a:ext cx="4262400" cy="2907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sz="600">
                <a:highlight>
                  <a:srgbClr val="FFFFFF"/>
                </a:highlight>
              </a:rPr>
              <a:t>Warren R, Arnoczky SP, Wickiewicz TL. Anatomy of the Knee. In: Nicholas JA, Hershman EB, eds. </a:t>
            </a:r>
            <a:r>
              <a:rPr lang="en" sz="600" i="1"/>
              <a:t>The Lower Extremity and Spine in Sports Medicine</a:t>
            </a:r>
            <a:r>
              <a:rPr lang="en" sz="600">
                <a:highlight>
                  <a:srgbClr val="FFFFFF"/>
                </a:highlight>
              </a:rPr>
              <a:t>. St. Louis, Mo: Mosby; 1986:657-694.</a:t>
            </a:r>
            <a:endParaRPr sz="600"/>
          </a:p>
        </p:txBody>
      </p:sp>
      <p:sp>
        <p:nvSpPr>
          <p:cNvPr id="105" name="Shape 105"/>
          <p:cNvSpPr/>
          <p:nvPr/>
        </p:nvSpPr>
        <p:spPr>
          <a:xfrm>
            <a:off x="7510500" y="1508100"/>
            <a:ext cx="1633500" cy="379500"/>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6" name="Shape 106"/>
          <p:cNvSpPr/>
          <p:nvPr/>
        </p:nvSpPr>
        <p:spPr>
          <a:xfrm>
            <a:off x="6931250" y="3655375"/>
            <a:ext cx="1757700" cy="399600"/>
          </a:xfrm>
          <a:prstGeom prst="ellipse">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524"/>
        <p:cNvGrpSpPr/>
        <p:nvPr/>
      </p:nvGrpSpPr>
      <p:grpSpPr>
        <a:xfrm>
          <a:off x="0" y="0"/>
          <a:ext cx="0" cy="0"/>
          <a:chOff x="0" y="0"/>
          <a:chExt cx="0" cy="0"/>
        </a:xfrm>
      </p:grpSpPr>
      <p:sp>
        <p:nvSpPr>
          <p:cNvPr id="525" name="Shape 5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Sources</a:t>
            </a:r>
            <a:endParaRPr/>
          </a:p>
        </p:txBody>
      </p:sp>
      <p:sp>
        <p:nvSpPr>
          <p:cNvPr id="526" name="Shape 526"/>
          <p:cNvSpPr txBox="1">
            <a:spLocks noGrp="1"/>
          </p:cNvSpPr>
          <p:nvPr>
            <p:ph type="body" idx="1"/>
          </p:nvPr>
        </p:nvSpPr>
        <p:spPr>
          <a:xfrm>
            <a:off x="311700" y="1152475"/>
            <a:ext cx="8520600" cy="3941100"/>
          </a:xfrm>
          <a:prstGeom prst="rect">
            <a:avLst/>
          </a:prstGeom>
          <a:noFill/>
          <a:ln>
            <a:noFill/>
          </a:ln>
        </p:spPr>
        <p:txBody>
          <a:bodyPr spcFirstLastPara="1" wrap="square" lIns="91425" tIns="91425" rIns="91425" bIns="91425" anchor="t" anchorCtr="0">
            <a:noAutofit/>
          </a:bodyPr>
          <a:lstStyle/>
          <a:p>
            <a:pPr marL="0" lvl="0" indent="0">
              <a:lnSpc>
                <a:spcPct val="100000"/>
              </a:lnSpc>
              <a:spcBef>
                <a:spcPts val="0"/>
              </a:spcBef>
              <a:spcAft>
                <a:spcPts val="0"/>
              </a:spcAft>
              <a:buClr>
                <a:schemeClr val="dk1"/>
              </a:buClr>
              <a:buSzPts val="1100"/>
              <a:buFont typeface="Arial"/>
              <a:buNone/>
            </a:pPr>
            <a:r>
              <a:rPr lang="en" sz="800">
                <a:solidFill>
                  <a:srgbClr val="000000"/>
                </a:solidFill>
                <a:highlight>
                  <a:srgbClr val="FFFFFF"/>
                </a:highlight>
              </a:rPr>
              <a:t>Anatomy</a:t>
            </a:r>
            <a:endParaRPr sz="800">
              <a:solidFill>
                <a:srgbClr val="000000"/>
              </a:solidFill>
              <a:highlight>
                <a:srgbClr val="FFFFFF"/>
              </a:highlight>
            </a:endParaRPr>
          </a:p>
          <a:p>
            <a:pPr marL="0" lvl="0" indent="0" rtl="0">
              <a:lnSpc>
                <a:spcPct val="100000"/>
              </a:lnSpc>
              <a:spcBef>
                <a:spcPts val="1600"/>
              </a:spcBef>
              <a:spcAft>
                <a:spcPts val="0"/>
              </a:spcAft>
              <a:buClr>
                <a:schemeClr val="dk1"/>
              </a:buClr>
              <a:buSzPts val="1100"/>
              <a:buFont typeface="Arial"/>
              <a:buNone/>
            </a:pPr>
            <a:r>
              <a:rPr lang="en" sz="800">
                <a:solidFill>
                  <a:srgbClr val="000000"/>
                </a:solidFill>
                <a:highlight>
                  <a:srgbClr val="FFFFFF"/>
                </a:highlight>
              </a:rPr>
              <a:t>T. Liu-Ambrose, MSc, PT, PhD (C). The anterior cruciate ligament and functional stability of the knee joint. BCMJ, Vol. 45, No. 10, December, 2003, page(s) 495-499 — Articles.</a:t>
            </a:r>
            <a:endParaRPr sz="800">
              <a:solidFill>
                <a:srgbClr val="000000"/>
              </a:solidFill>
              <a:highlight>
                <a:srgbClr val="FFFFFF"/>
              </a:highlight>
            </a:endParaRPr>
          </a:p>
          <a:p>
            <a:pPr marL="0" marR="0" lvl="0" indent="0" algn="l" rtl="0">
              <a:lnSpc>
                <a:spcPct val="100000"/>
              </a:lnSpc>
              <a:spcBef>
                <a:spcPts val="800"/>
              </a:spcBef>
              <a:spcAft>
                <a:spcPts val="0"/>
              </a:spcAft>
              <a:buClr>
                <a:srgbClr val="000000"/>
              </a:buClr>
              <a:buSzPts val="1100"/>
              <a:buFont typeface="Arial"/>
              <a:buNone/>
            </a:pPr>
            <a:r>
              <a:rPr lang="en" sz="800">
                <a:solidFill>
                  <a:srgbClr val="000000"/>
                </a:solidFill>
              </a:rPr>
              <a:t>A review of the </a:t>
            </a:r>
            <a:r>
              <a:rPr lang="en" sz="800" i="1">
                <a:solidFill>
                  <a:srgbClr val="000000"/>
                </a:solidFill>
              </a:rPr>
              <a:t>anatomical</a:t>
            </a:r>
            <a:r>
              <a:rPr lang="en" sz="800">
                <a:solidFill>
                  <a:srgbClr val="000000"/>
                </a:solidFill>
              </a:rPr>
              <a:t>, biomechanical and kinematic findings of posterior cruciate ligament injury with respect to non-operative management</a:t>
            </a:r>
            <a:endParaRPr sz="800">
              <a:solidFill>
                <a:srgbClr val="000000"/>
              </a:solidFill>
            </a:endParaRPr>
          </a:p>
          <a:p>
            <a:pPr marL="0" lvl="0" indent="0" rtl="0">
              <a:lnSpc>
                <a:spcPct val="100000"/>
              </a:lnSpc>
              <a:spcBef>
                <a:spcPts val="1600"/>
              </a:spcBef>
              <a:spcAft>
                <a:spcPts val="0"/>
              </a:spcAft>
              <a:buNone/>
            </a:pPr>
            <a:r>
              <a:rPr lang="en" sz="800">
                <a:solidFill>
                  <a:srgbClr val="000000"/>
                </a:solidFill>
              </a:rPr>
              <a:t>Chandrasekaran, Sivashankar et al. The Knee , Volume 19 , Issue 6 , 738 - 745</a:t>
            </a:r>
            <a:endParaRPr sz="800">
              <a:solidFill>
                <a:srgbClr val="000000"/>
              </a:solidFill>
            </a:endParaRPr>
          </a:p>
          <a:p>
            <a:pPr marL="0" lvl="0" indent="0" rtl="0">
              <a:lnSpc>
                <a:spcPct val="100000"/>
              </a:lnSpc>
              <a:spcBef>
                <a:spcPts val="0"/>
              </a:spcBef>
              <a:spcAft>
                <a:spcPts val="0"/>
              </a:spcAft>
              <a:buClr>
                <a:schemeClr val="dk1"/>
              </a:buClr>
              <a:buSzPts val="1100"/>
              <a:buFont typeface="Arial"/>
              <a:buNone/>
            </a:pPr>
            <a:endParaRPr sz="800">
              <a:solidFill>
                <a:srgbClr val="000000"/>
              </a:solidFill>
            </a:endParaRPr>
          </a:p>
          <a:p>
            <a:pPr marL="0" lvl="0" indent="0">
              <a:lnSpc>
                <a:spcPct val="100000"/>
              </a:lnSpc>
              <a:spcBef>
                <a:spcPts val="0"/>
              </a:spcBef>
              <a:spcAft>
                <a:spcPts val="0"/>
              </a:spcAft>
              <a:buNone/>
            </a:pPr>
            <a:r>
              <a:rPr lang="en" sz="800">
                <a:solidFill>
                  <a:srgbClr val="000000"/>
                </a:solidFill>
                <a:highlight>
                  <a:srgbClr val="FFFFFF"/>
                </a:highlight>
              </a:rPr>
              <a:t>Moatshe, Gilbert et al. “Posterior Meniscal Root Injuries: A Comprehensive Review from Anatomy to Surgical Treatment.” </a:t>
            </a:r>
            <a:r>
              <a:rPr lang="en" sz="800" i="1">
                <a:solidFill>
                  <a:srgbClr val="000000"/>
                </a:solidFill>
                <a:highlight>
                  <a:srgbClr val="FFFFFF"/>
                </a:highlight>
              </a:rPr>
              <a:t>Acta Orthopaedica</a:t>
            </a:r>
            <a:r>
              <a:rPr lang="en" sz="800">
                <a:solidFill>
                  <a:srgbClr val="000000"/>
                </a:solidFill>
                <a:highlight>
                  <a:srgbClr val="FFFFFF"/>
                </a:highlight>
              </a:rPr>
              <a:t> 87.5 (2016): 452–458. </a:t>
            </a:r>
            <a:r>
              <a:rPr lang="en" sz="800" i="1">
                <a:solidFill>
                  <a:srgbClr val="000000"/>
                </a:solidFill>
                <a:highlight>
                  <a:srgbClr val="FFFFFF"/>
                </a:highlight>
              </a:rPr>
              <a:t>PMC</a:t>
            </a:r>
            <a:r>
              <a:rPr lang="en" sz="800">
                <a:solidFill>
                  <a:srgbClr val="000000"/>
                </a:solidFill>
                <a:highlight>
                  <a:srgbClr val="FFFFFF"/>
                </a:highlight>
              </a:rPr>
              <a:t>. Web. 21 Jan. 2018.</a:t>
            </a:r>
            <a:endParaRPr sz="800">
              <a:solidFill>
                <a:srgbClr val="000000"/>
              </a:solidFill>
              <a:highlight>
                <a:srgbClr val="FFFFFF"/>
              </a:highlight>
            </a:endParaRPr>
          </a:p>
          <a:p>
            <a:pPr marL="0" lvl="0" indent="0">
              <a:lnSpc>
                <a:spcPct val="100000"/>
              </a:lnSpc>
              <a:spcBef>
                <a:spcPts val="1600"/>
              </a:spcBef>
              <a:spcAft>
                <a:spcPts val="0"/>
              </a:spcAft>
              <a:buNone/>
            </a:pPr>
            <a:r>
              <a:rPr lang="en" sz="800" i="1">
                <a:solidFill>
                  <a:srgbClr val="000000"/>
                </a:solidFill>
              </a:rPr>
              <a:t>Thieme Atlas of Anatomy: General Anatomy and Musculoskeletal System</a:t>
            </a:r>
            <a:r>
              <a:rPr lang="en" sz="800">
                <a:solidFill>
                  <a:srgbClr val="000000"/>
                </a:solidFill>
              </a:rPr>
              <a:t>. Thieme. 2006. pp. 393–395. ISBN 1-58890-419-9.</a:t>
            </a:r>
            <a:endParaRPr sz="800">
              <a:solidFill>
                <a:srgbClr val="000000"/>
              </a:solidFill>
            </a:endParaRPr>
          </a:p>
          <a:p>
            <a:pPr marL="0" lvl="0" indent="0" rtl="0">
              <a:lnSpc>
                <a:spcPct val="100000"/>
              </a:lnSpc>
              <a:spcBef>
                <a:spcPts val="1600"/>
              </a:spcBef>
              <a:spcAft>
                <a:spcPts val="0"/>
              </a:spcAft>
              <a:buNone/>
            </a:pPr>
            <a:r>
              <a:rPr lang="en" sz="800">
                <a:solidFill>
                  <a:srgbClr val="000000"/>
                </a:solidFill>
              </a:rPr>
              <a:t>Platzer, Werner (2004). </a:t>
            </a:r>
            <a:r>
              <a:rPr lang="en" sz="800" i="1">
                <a:solidFill>
                  <a:srgbClr val="000000"/>
                </a:solidFill>
              </a:rPr>
              <a:t>Color Atlas of Human Anatomy, Vol. 1: Locomotor System</a:t>
            </a:r>
            <a:r>
              <a:rPr lang="en" sz="800">
                <a:solidFill>
                  <a:srgbClr val="000000"/>
                </a:solidFill>
              </a:rPr>
              <a:t> (5th ed.). Thieme. ISBN 3-13-533305-1.</a:t>
            </a:r>
            <a:endParaRPr sz="800">
              <a:solidFill>
                <a:srgbClr val="000000"/>
              </a:solidFill>
            </a:endParaRPr>
          </a:p>
          <a:p>
            <a:pPr marL="0" lvl="0" indent="0" rtl="0">
              <a:lnSpc>
                <a:spcPct val="100000"/>
              </a:lnSpc>
              <a:spcBef>
                <a:spcPts val="300"/>
              </a:spcBef>
              <a:spcAft>
                <a:spcPts val="0"/>
              </a:spcAft>
              <a:buNone/>
            </a:pPr>
            <a:endParaRPr sz="800" i="1">
              <a:solidFill>
                <a:srgbClr val="000000"/>
              </a:solidFill>
            </a:endParaRPr>
          </a:p>
          <a:p>
            <a:pPr marL="0" lvl="0" indent="0" rtl="0">
              <a:lnSpc>
                <a:spcPct val="100000"/>
              </a:lnSpc>
              <a:spcBef>
                <a:spcPts val="300"/>
              </a:spcBef>
              <a:spcAft>
                <a:spcPts val="0"/>
              </a:spcAft>
              <a:buNone/>
            </a:pPr>
            <a:r>
              <a:rPr lang="en" sz="800" i="1">
                <a:solidFill>
                  <a:srgbClr val="000000"/>
                </a:solidFill>
              </a:rPr>
              <a:t>Thieme Atlas of Anatomy: General Anatomy and Musculoskeletal System</a:t>
            </a:r>
            <a:r>
              <a:rPr lang="en" sz="800">
                <a:solidFill>
                  <a:srgbClr val="000000"/>
                </a:solidFill>
              </a:rPr>
              <a:t>. Thieme. 2006. ISBN 1-58890-419-9.</a:t>
            </a:r>
            <a:endParaRPr sz="800">
              <a:solidFill>
                <a:srgbClr val="000000"/>
              </a:solidFill>
            </a:endParaRPr>
          </a:p>
          <a:p>
            <a:pPr marL="0" lvl="0" indent="0" rtl="0">
              <a:lnSpc>
                <a:spcPct val="100000"/>
              </a:lnSpc>
              <a:spcBef>
                <a:spcPts val="300"/>
              </a:spcBef>
              <a:spcAft>
                <a:spcPts val="0"/>
              </a:spcAft>
              <a:buNone/>
            </a:pPr>
            <a:endParaRPr sz="800">
              <a:solidFill>
                <a:srgbClr val="000000"/>
              </a:solidFill>
            </a:endParaRPr>
          </a:p>
          <a:p>
            <a:pPr marL="0" lvl="0" indent="0" rtl="0">
              <a:lnSpc>
                <a:spcPct val="100000"/>
              </a:lnSpc>
              <a:spcBef>
                <a:spcPts val="100"/>
              </a:spcBef>
              <a:spcAft>
                <a:spcPts val="0"/>
              </a:spcAft>
              <a:buNone/>
            </a:pPr>
            <a:r>
              <a:rPr lang="en" sz="800">
                <a:solidFill>
                  <a:srgbClr val="000000"/>
                </a:solidFill>
              </a:rPr>
              <a:t>Watanabe M. Arthroscopy of the knee joint. In: Helfet AJ, ed. Disorders of the Knee. Philadelphia, Pa.: Lippincott; 1974:45.</a:t>
            </a:r>
            <a:endParaRPr sz="800">
              <a:solidFill>
                <a:srgbClr val="000000"/>
              </a:solidFill>
            </a:endParaRPr>
          </a:p>
          <a:p>
            <a:pPr marL="0" lvl="0" indent="0" rtl="0">
              <a:lnSpc>
                <a:spcPct val="100000"/>
              </a:lnSpc>
              <a:spcBef>
                <a:spcPts val="0"/>
              </a:spcBef>
              <a:spcAft>
                <a:spcPts val="0"/>
              </a:spcAft>
              <a:buNone/>
            </a:pPr>
            <a:endParaRPr sz="800">
              <a:solidFill>
                <a:srgbClr val="000000"/>
              </a:solidFill>
            </a:endParaRPr>
          </a:p>
          <a:p>
            <a:pPr marL="0" lvl="0" indent="0" rtl="0">
              <a:lnSpc>
                <a:spcPct val="100000"/>
              </a:lnSpc>
              <a:spcBef>
                <a:spcPts val="0"/>
              </a:spcBef>
              <a:spcAft>
                <a:spcPts val="0"/>
              </a:spcAft>
              <a:buNone/>
            </a:pPr>
            <a:r>
              <a:rPr lang="en" sz="800">
                <a:solidFill>
                  <a:srgbClr val="000000"/>
                </a:solidFill>
              </a:rPr>
              <a:t>Arnoczky SP, Warren RF. Microvasculature of the human meniscus. Am J Sports Med. 1982;10:90-95.</a:t>
            </a:r>
            <a:endParaRPr sz="800">
              <a:solidFill>
                <a:srgbClr val="000000"/>
              </a:solidFill>
            </a:endParaRPr>
          </a:p>
          <a:p>
            <a:pPr marL="0" lvl="0" indent="0" rtl="0">
              <a:lnSpc>
                <a:spcPct val="100000"/>
              </a:lnSpc>
              <a:spcBef>
                <a:spcPts val="0"/>
              </a:spcBef>
              <a:spcAft>
                <a:spcPts val="0"/>
              </a:spcAft>
              <a:buNone/>
            </a:pPr>
            <a:endParaRPr sz="800">
              <a:solidFill>
                <a:srgbClr val="000000"/>
              </a:solidFill>
            </a:endParaRPr>
          </a:p>
          <a:p>
            <a:pPr marL="0" lvl="0" indent="0" rtl="0">
              <a:lnSpc>
                <a:spcPct val="100000"/>
              </a:lnSpc>
              <a:spcBef>
                <a:spcPts val="0"/>
              </a:spcBef>
              <a:spcAft>
                <a:spcPts val="0"/>
              </a:spcAft>
              <a:buNone/>
            </a:pPr>
            <a:r>
              <a:rPr lang="en" sz="800">
                <a:solidFill>
                  <a:srgbClr val="000000"/>
                </a:solidFill>
              </a:rPr>
              <a:t>Gray JC: Neural and vascular anatomy of the menisci of the human knee. J Orthop Sports Phys Ther 29:23–30, 1999.</a:t>
            </a:r>
            <a:endParaRPr sz="800">
              <a:solidFill>
                <a:srgbClr val="000000"/>
              </a:solidFill>
            </a:endParaRPr>
          </a:p>
          <a:p>
            <a:pPr marL="0" lvl="0" indent="0" rtl="0">
              <a:lnSpc>
                <a:spcPct val="100000"/>
              </a:lnSpc>
              <a:spcBef>
                <a:spcPts val="0"/>
              </a:spcBef>
              <a:spcAft>
                <a:spcPts val="0"/>
              </a:spcAft>
              <a:buNone/>
            </a:pPr>
            <a:endParaRPr sz="800">
              <a:solidFill>
                <a:srgbClr val="000000"/>
              </a:solidFill>
            </a:endParaRPr>
          </a:p>
          <a:p>
            <a:pPr marL="0" lvl="0" indent="0" rtl="0">
              <a:lnSpc>
                <a:spcPct val="100000"/>
              </a:lnSpc>
              <a:spcBef>
                <a:spcPts val="0"/>
              </a:spcBef>
              <a:spcAft>
                <a:spcPts val="0"/>
              </a:spcAft>
              <a:buNone/>
            </a:pPr>
            <a:r>
              <a:rPr lang="en" sz="800">
                <a:solidFill>
                  <a:srgbClr val="000000"/>
                </a:solidFill>
              </a:rPr>
              <a:t>Mine T, Kimura M, Sakka A, et al.: Innervation of nociceptors in the menisci of the knee joint: An immunohistochemical study. Arch Orthop Trauma Surg 120:201–204, 2000.</a:t>
            </a:r>
            <a:endParaRPr sz="800">
              <a:solidFill>
                <a:srgbClr val="000000"/>
              </a:solidFill>
            </a:endParaRPr>
          </a:p>
          <a:p>
            <a:pPr marL="0" lvl="0" indent="0" rtl="0">
              <a:lnSpc>
                <a:spcPct val="100000"/>
              </a:lnSpc>
              <a:spcBef>
                <a:spcPts val="0"/>
              </a:spcBef>
              <a:spcAft>
                <a:spcPts val="0"/>
              </a:spcAft>
              <a:buNone/>
            </a:pPr>
            <a:endParaRPr sz="800">
              <a:solidFill>
                <a:srgbClr val="303030"/>
              </a:solidFill>
              <a:highlight>
                <a:srgbClr val="FFFFFF"/>
              </a:highlight>
            </a:endParaRPr>
          </a:p>
          <a:p>
            <a:pPr marL="0" lvl="0" indent="0" rtl="0">
              <a:lnSpc>
                <a:spcPct val="100000"/>
              </a:lnSpc>
              <a:spcBef>
                <a:spcPts val="0"/>
              </a:spcBef>
              <a:spcAft>
                <a:spcPts val="0"/>
              </a:spcAft>
              <a:buNone/>
            </a:pPr>
            <a:r>
              <a:rPr lang="en" sz="800">
                <a:solidFill>
                  <a:srgbClr val="303030"/>
                </a:solidFill>
                <a:highlight>
                  <a:srgbClr val="FFFFFF"/>
                </a:highlight>
              </a:rPr>
              <a:t>Fox, A. J. S., Bedi, A., &amp; Rodeo, S. A. (2012). The Basic Science of Human Knee Menisci: Structure, Composition, and Function. </a:t>
            </a:r>
            <a:r>
              <a:rPr lang="en" sz="800" i="1">
                <a:solidFill>
                  <a:srgbClr val="303030"/>
                </a:solidFill>
              </a:rPr>
              <a:t>Sports Health</a:t>
            </a:r>
            <a:r>
              <a:rPr lang="en" sz="800">
                <a:solidFill>
                  <a:srgbClr val="303030"/>
                </a:solidFill>
                <a:highlight>
                  <a:srgbClr val="FFFFFF"/>
                </a:highlight>
              </a:rPr>
              <a:t>, </a:t>
            </a:r>
            <a:r>
              <a:rPr lang="en" sz="800" i="1">
                <a:solidFill>
                  <a:srgbClr val="303030"/>
                </a:solidFill>
              </a:rPr>
              <a:t>4</a:t>
            </a:r>
            <a:r>
              <a:rPr lang="en" sz="800">
                <a:solidFill>
                  <a:srgbClr val="303030"/>
                </a:solidFill>
                <a:highlight>
                  <a:srgbClr val="FFFFFF"/>
                </a:highlight>
              </a:rPr>
              <a:t>(4), 340–351. http://doi.org/10.1177/1941738111429419</a:t>
            </a:r>
            <a:endParaRPr sz="800">
              <a:solidFill>
                <a:srgbClr val="000000"/>
              </a:solidFill>
            </a:endParaRPr>
          </a:p>
          <a:p>
            <a:pPr marL="0" lvl="0" indent="0">
              <a:spcBef>
                <a:spcPts val="0"/>
              </a:spcBef>
              <a:spcAft>
                <a:spcPts val="1600"/>
              </a:spcAft>
              <a:buNone/>
            </a:pPr>
            <a:endParaRPr sz="800">
              <a:solidFill>
                <a:srgbClr val="222222"/>
              </a:solidFill>
              <a:highlight>
                <a:srgbClr val="EAF3FF"/>
              </a:highlight>
            </a:endParaRPr>
          </a:p>
        </p:txBody>
      </p:sp>
      <p:sp>
        <p:nvSpPr>
          <p:cNvPr id="527" name="Shape 527"/>
          <p:cNvSpPr txBox="1"/>
          <p:nvPr/>
        </p:nvSpPr>
        <p:spPr>
          <a:xfrm>
            <a:off x="2327050" y="2267125"/>
            <a:ext cx="5752800" cy="6711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531"/>
        <p:cNvGrpSpPr/>
        <p:nvPr/>
      </p:nvGrpSpPr>
      <p:grpSpPr>
        <a:xfrm>
          <a:off x="0" y="0"/>
          <a:ext cx="0" cy="0"/>
          <a:chOff x="0" y="0"/>
          <a:chExt cx="0" cy="0"/>
        </a:xfrm>
      </p:grpSpPr>
      <p:sp>
        <p:nvSpPr>
          <p:cNvPr id="532" name="Shape 5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Sources</a:t>
            </a:r>
            <a:endParaRPr/>
          </a:p>
        </p:txBody>
      </p:sp>
      <p:sp>
        <p:nvSpPr>
          <p:cNvPr id="533" name="Shape 5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nSpc>
                <a:spcPct val="100000"/>
              </a:lnSpc>
              <a:spcBef>
                <a:spcPts val="0"/>
              </a:spcBef>
              <a:spcAft>
                <a:spcPts val="0"/>
              </a:spcAft>
              <a:buNone/>
            </a:pPr>
            <a:r>
              <a:rPr lang="en" sz="800">
                <a:solidFill>
                  <a:srgbClr val="000000"/>
                </a:solidFill>
              </a:rPr>
              <a:t>Exam</a:t>
            </a:r>
            <a:endParaRPr sz="800">
              <a:solidFill>
                <a:srgbClr val="000000"/>
              </a:solidFill>
            </a:endParaRPr>
          </a:p>
          <a:p>
            <a:pPr marL="0" lvl="0" indent="0" rtl="0">
              <a:lnSpc>
                <a:spcPct val="100000"/>
              </a:lnSpc>
              <a:spcBef>
                <a:spcPts val="1600"/>
              </a:spcBef>
              <a:spcAft>
                <a:spcPts val="0"/>
              </a:spcAft>
              <a:buNone/>
            </a:pPr>
            <a:r>
              <a:rPr lang="en" sz="800">
                <a:solidFill>
                  <a:srgbClr val="000000"/>
                </a:solidFill>
                <a:highlight>
                  <a:srgbClr val="FFFFFF"/>
                </a:highlight>
              </a:rPr>
              <a:t>Hede, A., Jensen, D. B., Blyme, P., &amp; Sonne-Holm, S. (1990). Epidemiology of meniscal lesions in the knee: 1,215 open operations in Copenhagen 1982-84.Acta orthopaedica Scandinavica, 61(5), 435 437.</a:t>
            </a:r>
            <a:endParaRPr sz="800">
              <a:solidFill>
                <a:srgbClr val="000000"/>
              </a:solidFill>
              <a:highlight>
                <a:srgbClr val="FFFFFF"/>
              </a:highlight>
            </a:endParaRPr>
          </a:p>
          <a:p>
            <a:pPr marL="0" lvl="0" indent="0" rtl="0">
              <a:lnSpc>
                <a:spcPct val="100000"/>
              </a:lnSpc>
              <a:spcBef>
                <a:spcPts val="1600"/>
              </a:spcBef>
              <a:spcAft>
                <a:spcPts val="0"/>
              </a:spcAft>
              <a:buNone/>
            </a:pPr>
            <a:r>
              <a:rPr lang="en" sz="800">
                <a:solidFill>
                  <a:srgbClr val="000000"/>
                </a:solidFill>
              </a:rPr>
              <a:t>Miller RH III (2003) Knee injuries. In: Canale ST (ed) Campbell’s operative orthopaedics. Mosby Elsevier, St. Louis </a:t>
            </a:r>
            <a:endParaRPr sz="800">
              <a:solidFill>
                <a:srgbClr val="000000"/>
              </a:solidFill>
            </a:endParaRPr>
          </a:p>
          <a:p>
            <a:pPr marL="0" lvl="0" indent="0" rtl="0">
              <a:lnSpc>
                <a:spcPct val="100000"/>
              </a:lnSpc>
              <a:spcBef>
                <a:spcPts val="1600"/>
              </a:spcBef>
              <a:spcAft>
                <a:spcPts val="0"/>
              </a:spcAft>
              <a:buNone/>
            </a:pPr>
            <a:r>
              <a:rPr lang="en" sz="800">
                <a:solidFill>
                  <a:srgbClr val="000000"/>
                </a:solidFill>
              </a:rPr>
              <a:t>Milne JC, Marder RA (2001) Meniscus tears. In: Chapman MW (ed) Chapman’s orthopaedic surgery. Lippincott Williams &amp; Wilkins, Philadelphia</a:t>
            </a:r>
            <a:endParaRPr sz="800">
              <a:solidFill>
                <a:srgbClr val="000000"/>
              </a:solidFill>
            </a:endParaRPr>
          </a:p>
          <a:p>
            <a:pPr marL="0" lvl="0" indent="0" rtl="0">
              <a:lnSpc>
                <a:spcPct val="100000"/>
              </a:lnSpc>
              <a:spcBef>
                <a:spcPts val="1600"/>
              </a:spcBef>
              <a:spcAft>
                <a:spcPts val="0"/>
              </a:spcAft>
              <a:buNone/>
            </a:pPr>
            <a:r>
              <a:rPr lang="en" sz="800">
                <a:solidFill>
                  <a:srgbClr val="020621"/>
                </a:solidFill>
                <a:highlight>
                  <a:srgbClr val="FFFFFF"/>
                </a:highlight>
              </a:rPr>
              <a:t>Singh K, Helms CA, Jacobs MT, Higgins LD. MRI Appearance of Wrisberg Variant of Discoid Lateral Meniscus. AJR. Aug 2006 vol. 187 no. 2 384-387. (level: C)</a:t>
            </a:r>
            <a:endParaRPr sz="800">
              <a:solidFill>
                <a:srgbClr val="020621"/>
              </a:solidFill>
              <a:highlight>
                <a:srgbClr val="FFFFFF"/>
              </a:highlight>
            </a:endParaRPr>
          </a:p>
          <a:p>
            <a:pPr marL="0" lvl="0" indent="0" rtl="0">
              <a:lnSpc>
                <a:spcPct val="100000"/>
              </a:lnSpc>
              <a:spcBef>
                <a:spcPts val="1600"/>
              </a:spcBef>
              <a:spcAft>
                <a:spcPts val="0"/>
              </a:spcAft>
              <a:buNone/>
            </a:pPr>
            <a:r>
              <a:rPr lang="en" sz="800">
                <a:solidFill>
                  <a:srgbClr val="2A2A2A"/>
                </a:solidFill>
              </a:rPr>
              <a:t>Metcalf RW. Arthroscopic meniscal surgery. In: McGinty JB, ed. Operative Arthroscopy. New York, N.Y.: Raven Press; 1991:203-236.</a:t>
            </a:r>
            <a:endParaRPr sz="800">
              <a:solidFill>
                <a:srgbClr val="2A2A2A"/>
              </a:solidFill>
            </a:endParaRPr>
          </a:p>
          <a:p>
            <a:pPr marL="0" lvl="0" indent="0" rtl="0">
              <a:lnSpc>
                <a:spcPct val="100000"/>
              </a:lnSpc>
              <a:spcBef>
                <a:spcPts val="0"/>
              </a:spcBef>
              <a:spcAft>
                <a:spcPts val="0"/>
              </a:spcAft>
              <a:buNone/>
            </a:pPr>
            <a:endParaRPr sz="800">
              <a:solidFill>
                <a:srgbClr val="020621"/>
              </a:solidFill>
              <a:highlight>
                <a:srgbClr val="FFFFFF"/>
              </a:highlight>
            </a:endParaRPr>
          </a:p>
          <a:p>
            <a:pPr marL="0" lvl="0" indent="0" rtl="0">
              <a:lnSpc>
                <a:spcPct val="100000"/>
              </a:lnSpc>
              <a:spcBef>
                <a:spcPts val="1600"/>
              </a:spcBef>
              <a:spcAft>
                <a:spcPts val="0"/>
              </a:spcAft>
              <a:buNone/>
            </a:pPr>
            <a:r>
              <a:rPr lang="en" sz="800">
                <a:solidFill>
                  <a:srgbClr val="020621"/>
                </a:solidFill>
                <a:highlight>
                  <a:srgbClr val="FFFFFF"/>
                </a:highlight>
              </a:rPr>
              <a:t>Herschmiller T.A et al. The Trapped Medial Meniscus Tear: An Examination Maneuver Helps Predict Arthroscopic Findings; OJSM 2015</a:t>
            </a:r>
            <a:endParaRPr sz="800">
              <a:solidFill>
                <a:srgbClr val="020621"/>
              </a:solidFill>
              <a:highlight>
                <a:srgbClr val="FFFFFF"/>
              </a:highlight>
            </a:endParaRPr>
          </a:p>
          <a:p>
            <a:pPr marL="0" lvl="0" indent="0" rtl="0">
              <a:lnSpc>
                <a:spcPct val="100000"/>
              </a:lnSpc>
              <a:spcBef>
                <a:spcPts val="1600"/>
              </a:spcBef>
              <a:spcAft>
                <a:spcPts val="0"/>
              </a:spcAft>
              <a:buNone/>
            </a:pPr>
            <a:r>
              <a:rPr lang="en" sz="800">
                <a:solidFill>
                  <a:srgbClr val="020621"/>
                </a:solidFill>
                <a:highlight>
                  <a:srgbClr val="FFFFFF"/>
                </a:highlight>
              </a:rPr>
              <a:t>Akseki D, Özcan Ö, Boya H, Pınar H. New Weight-Bearing Meniscal Test and a Comparison With McMurray’s Test and Joint Line Tenderness. Arthroscopy: The Journal of Arthroscopic and Related Surgery 2004; Vol 20; 9:951-958</a:t>
            </a:r>
            <a:endParaRPr sz="800">
              <a:solidFill>
                <a:srgbClr val="020621"/>
              </a:solidFill>
              <a:highlight>
                <a:srgbClr val="FFFFFF"/>
              </a:highlight>
            </a:endParaRPr>
          </a:p>
          <a:p>
            <a:pPr marL="0" lvl="0" indent="0" rtl="0">
              <a:lnSpc>
                <a:spcPct val="100000"/>
              </a:lnSpc>
              <a:spcBef>
                <a:spcPts val="1600"/>
              </a:spcBef>
              <a:spcAft>
                <a:spcPts val="0"/>
              </a:spcAft>
              <a:buNone/>
            </a:pPr>
            <a:r>
              <a:rPr lang="en" sz="800">
                <a:solidFill>
                  <a:srgbClr val="020621"/>
                </a:solidFill>
                <a:highlight>
                  <a:srgbClr val="FFFFFF"/>
                </a:highlight>
              </a:rPr>
              <a:t>Hing W, White S, Reid D, Marshall R. Validity of the McMurray's Test and Modified Versions of the Test: A Systematic Literature Review. The Journal of Manual &amp; Manipulative </a:t>
            </a:r>
            <a:r>
              <a:rPr lang="en" sz="800">
                <a:solidFill>
                  <a:srgbClr val="000000"/>
                </a:solidFill>
              </a:rPr>
              <a:t>Therapy [2009, 17(1):22-35]</a:t>
            </a:r>
            <a:endParaRPr sz="800">
              <a:solidFill>
                <a:srgbClr val="000000"/>
              </a:solidFill>
            </a:endParaRPr>
          </a:p>
          <a:p>
            <a:pPr marL="0" lvl="0" indent="0" rtl="0">
              <a:lnSpc>
                <a:spcPct val="100000"/>
              </a:lnSpc>
              <a:spcBef>
                <a:spcPts val="1600"/>
              </a:spcBef>
              <a:spcAft>
                <a:spcPts val="0"/>
              </a:spcAft>
              <a:buNone/>
            </a:pPr>
            <a:r>
              <a:rPr lang="en" sz="800">
                <a:solidFill>
                  <a:srgbClr val="000000"/>
                </a:solidFill>
              </a:rPr>
              <a:t>Daniel Bossen and Marcel Jurad. The Accuracy of Physical Examination Techniques in Diagnosing Meniscus Lesions. A Systematic Review</a:t>
            </a:r>
            <a:endParaRPr sz="800">
              <a:solidFill>
                <a:srgbClr val="000000"/>
              </a:solidFill>
            </a:endParaRPr>
          </a:p>
          <a:p>
            <a:pPr marL="0" lvl="0" indent="0" rtl="0">
              <a:lnSpc>
                <a:spcPct val="100000"/>
              </a:lnSpc>
              <a:spcBef>
                <a:spcPts val="1600"/>
              </a:spcBef>
              <a:spcAft>
                <a:spcPts val="0"/>
              </a:spcAft>
              <a:buNone/>
            </a:pPr>
            <a:r>
              <a:rPr lang="en" sz="800">
                <a:solidFill>
                  <a:srgbClr val="000000"/>
                </a:solidFill>
              </a:rPr>
              <a:t>Konan S, Rayan F, Haddad FS. Do physical diagnostic tests accurately detect meniscal tears? Knee Surg Sports Traumatol Arthrosc. 2009;17:806–811</a:t>
            </a:r>
            <a:endParaRPr sz="800">
              <a:solidFill>
                <a:srgbClr val="000000"/>
              </a:solidFill>
            </a:endParaRPr>
          </a:p>
          <a:p>
            <a:pPr marL="0" lvl="0" indent="0" rtl="0">
              <a:lnSpc>
                <a:spcPct val="115000"/>
              </a:lnSpc>
              <a:spcBef>
                <a:spcPts val="1600"/>
              </a:spcBef>
              <a:spcAft>
                <a:spcPts val="0"/>
              </a:spcAft>
              <a:buNone/>
            </a:pPr>
            <a:endParaRPr sz="1300">
              <a:solidFill>
                <a:srgbClr val="020621"/>
              </a:solidFill>
              <a:highlight>
                <a:srgbClr val="FFFFFF"/>
              </a:highlight>
              <a:latin typeface="Georgia"/>
              <a:ea typeface="Georgia"/>
              <a:cs typeface="Georgia"/>
              <a:sym typeface="Georgia"/>
            </a:endParaRPr>
          </a:p>
          <a:p>
            <a:pPr marL="0" lvl="0" indent="0">
              <a:spcBef>
                <a:spcPts val="1600"/>
              </a:spcBef>
              <a:spcAft>
                <a:spcPts val="1600"/>
              </a:spcAft>
              <a:buNone/>
            </a:pPr>
            <a:endParaRPr sz="800">
              <a:solidFill>
                <a:srgbClr val="020621"/>
              </a:solidFill>
              <a:highlight>
                <a:srgbClr val="FFFFFF"/>
              </a:highlight>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Shape 537"/>
        <p:cNvGrpSpPr/>
        <p:nvPr/>
      </p:nvGrpSpPr>
      <p:grpSpPr>
        <a:xfrm>
          <a:off x="0" y="0"/>
          <a:ext cx="0" cy="0"/>
          <a:chOff x="0" y="0"/>
          <a:chExt cx="0" cy="0"/>
        </a:xfrm>
      </p:grpSpPr>
      <p:sp>
        <p:nvSpPr>
          <p:cNvPr id="538" name="Shape 53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Sources</a:t>
            </a:r>
            <a:endParaRPr/>
          </a:p>
        </p:txBody>
      </p:sp>
      <p:sp>
        <p:nvSpPr>
          <p:cNvPr id="539" name="Shape 53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0"/>
              </a:spcAft>
              <a:buClr>
                <a:schemeClr val="dk1"/>
              </a:buClr>
              <a:buSzPts val="1100"/>
              <a:buFont typeface="Arial"/>
              <a:buNone/>
            </a:pPr>
            <a:r>
              <a:rPr lang="en" sz="800">
                <a:solidFill>
                  <a:srgbClr val="020621"/>
                </a:solidFill>
              </a:rPr>
              <a:t>Exam</a:t>
            </a:r>
            <a:endParaRPr sz="800">
              <a:solidFill>
                <a:srgbClr val="020621"/>
              </a:solidFill>
            </a:endParaRPr>
          </a:p>
          <a:p>
            <a:pPr marL="0" lvl="0" indent="0" rtl="0">
              <a:lnSpc>
                <a:spcPct val="100000"/>
              </a:lnSpc>
              <a:spcBef>
                <a:spcPts val="800"/>
              </a:spcBef>
              <a:spcAft>
                <a:spcPts val="0"/>
              </a:spcAft>
              <a:buClr>
                <a:schemeClr val="dk1"/>
              </a:buClr>
              <a:buSzPts val="1100"/>
              <a:buFont typeface="Arial"/>
              <a:buNone/>
            </a:pPr>
            <a:r>
              <a:rPr lang="en" sz="800">
                <a:solidFill>
                  <a:srgbClr val="020621"/>
                </a:solidFill>
              </a:rPr>
              <a:t>Goossens P, Keijsers E, Van Geenen RJ, Zijta A, Van den Broek M, Verhagen AP, Scholten-Peeters GG. Validity of the Thessaly test in evaluating meniscal tears compared with arthroscopy: a diagnostic accuracy study. journal of orthopaedic &amp; sports physical therapy. 2015 Jan;45(1):18-24.</a:t>
            </a:r>
            <a:endParaRPr sz="800">
              <a:solidFill>
                <a:srgbClr val="020621"/>
              </a:solidFill>
            </a:endParaRPr>
          </a:p>
          <a:p>
            <a:pPr marL="0" lvl="0" indent="0" rtl="0">
              <a:lnSpc>
                <a:spcPct val="100000"/>
              </a:lnSpc>
              <a:spcBef>
                <a:spcPts val="800"/>
              </a:spcBef>
              <a:spcAft>
                <a:spcPts val="0"/>
              </a:spcAft>
              <a:buClr>
                <a:schemeClr val="dk1"/>
              </a:buClr>
              <a:buSzPts val="1100"/>
              <a:buFont typeface="Arial"/>
              <a:buNone/>
            </a:pPr>
            <a:r>
              <a:rPr lang="en" sz="800">
                <a:solidFill>
                  <a:srgbClr val="020621"/>
                </a:solidFill>
              </a:rPr>
              <a:t>Snoeker BA, Lindeboom R, Zwinderman AH, Vincken PW, Jansen JA, Lucas C. Detecting Meniscal Tears in Primary Care: Reproducibility and Accuracy of 2 Weight-Bearing Tests and 1 Non–Weight-Bearing Test. The Journal of orthopaedic and sports physical therapy. 2015 Sep 1;45(9):693-702.</a:t>
            </a:r>
            <a:endParaRPr sz="800">
              <a:solidFill>
                <a:srgbClr val="020621"/>
              </a:solidFill>
            </a:endParaRPr>
          </a:p>
          <a:p>
            <a:pPr marL="0" lvl="0" indent="0" rtl="0">
              <a:lnSpc>
                <a:spcPct val="100000"/>
              </a:lnSpc>
              <a:spcBef>
                <a:spcPts val="800"/>
              </a:spcBef>
              <a:spcAft>
                <a:spcPts val="0"/>
              </a:spcAft>
              <a:buClr>
                <a:schemeClr val="dk1"/>
              </a:buClr>
              <a:buSzPts val="1100"/>
              <a:buFont typeface="Arial"/>
              <a:buNone/>
            </a:pPr>
            <a:r>
              <a:rPr lang="en" sz="800">
                <a:solidFill>
                  <a:srgbClr val="020621"/>
                </a:solidFill>
              </a:rPr>
              <a:t>Blyth M, Anthony I, Francq B, Brooksbank K, Downie P, Powell A, Jones B, MacLean A, McConnachie A, Norrie J. Diagnostic accuracy of the Thessaly test, standardised clinical history and other clinical examination tests (Apley's, McMurray's and joint line tenderness) for meniscal tears in comparison with magnetic resonance imaging diagnosis. Health Technology Assessment. 2015.</a:t>
            </a:r>
            <a:endParaRPr sz="800">
              <a:solidFill>
                <a:srgbClr val="020621"/>
              </a:solidFill>
            </a:endParaRPr>
          </a:p>
          <a:p>
            <a:pPr marL="0" lvl="0" indent="0" rtl="0">
              <a:lnSpc>
                <a:spcPct val="100000"/>
              </a:lnSpc>
              <a:spcBef>
                <a:spcPts val="800"/>
              </a:spcBef>
              <a:spcAft>
                <a:spcPts val="0"/>
              </a:spcAft>
              <a:buClr>
                <a:schemeClr val="dk1"/>
              </a:buClr>
              <a:buSzPts val="1100"/>
              <a:buFont typeface="Arial"/>
              <a:buNone/>
            </a:pPr>
            <a:r>
              <a:rPr lang="en" sz="800">
                <a:solidFill>
                  <a:srgbClr val="020621"/>
                </a:solidFill>
              </a:rPr>
              <a:t>Patrick J. McMahon (2006). Current diagnosis &amp; treatment in sports medicine. McGraw-Hill Medical.</a:t>
            </a:r>
            <a:endParaRPr sz="800">
              <a:solidFill>
                <a:srgbClr val="020621"/>
              </a:solidFill>
            </a:endParaRPr>
          </a:p>
          <a:p>
            <a:pPr marL="0" lvl="0" indent="0" rtl="0">
              <a:lnSpc>
                <a:spcPct val="100000"/>
              </a:lnSpc>
              <a:spcBef>
                <a:spcPts val="800"/>
              </a:spcBef>
              <a:spcAft>
                <a:spcPts val="0"/>
              </a:spcAft>
              <a:buClr>
                <a:schemeClr val="dk1"/>
              </a:buClr>
              <a:buSzPts val="1100"/>
              <a:buFont typeface="Arial"/>
              <a:buNone/>
            </a:pPr>
            <a:r>
              <a:rPr lang="en" sz="800">
                <a:solidFill>
                  <a:srgbClr val="020621"/>
                </a:solidFill>
              </a:rPr>
              <a:t>Scholten RJ, Deville WL, Opstelten W, Bijl D, van der Plas CG, Bouter LM. The accuracy of physical diagnostic tests for assessing meniscal lesions of the knee: a meta-analysis. J Fam Pract. 2001; 50:938-944.</a:t>
            </a:r>
            <a:endParaRPr sz="800">
              <a:solidFill>
                <a:srgbClr val="020621"/>
              </a:solidFill>
            </a:endParaRPr>
          </a:p>
          <a:p>
            <a:pPr marL="0" lvl="0" indent="0" rtl="0">
              <a:lnSpc>
                <a:spcPct val="100000"/>
              </a:lnSpc>
              <a:spcBef>
                <a:spcPts val="800"/>
              </a:spcBef>
              <a:spcAft>
                <a:spcPts val="0"/>
              </a:spcAft>
              <a:buNone/>
            </a:pPr>
            <a:r>
              <a:rPr lang="en" sz="800">
                <a:solidFill>
                  <a:srgbClr val="020621"/>
                </a:solidFill>
              </a:rPr>
              <a:t>Hegedus EJ, Cook C, Hasselblad V, Goode A, McCrory DC. Physical examination tests for assessing a torn meniscus in the knee: a systematic review with meta-analysis. Journal of Orthopaedic and Sports Physical Therapy, 2007; 37(9), 541-50.</a:t>
            </a:r>
            <a:endParaRPr sz="800">
              <a:solidFill>
                <a:srgbClr val="020621"/>
              </a:solidFill>
            </a:endParaRPr>
          </a:p>
          <a:p>
            <a:pPr marL="0" lvl="0" indent="0" rtl="0">
              <a:lnSpc>
                <a:spcPct val="100000"/>
              </a:lnSpc>
              <a:spcBef>
                <a:spcPts val="800"/>
              </a:spcBef>
              <a:spcAft>
                <a:spcPts val="0"/>
              </a:spcAft>
              <a:buNone/>
            </a:pPr>
            <a:r>
              <a:rPr lang="en" sz="800">
                <a:solidFill>
                  <a:srgbClr val="020621"/>
                </a:solidFill>
              </a:rPr>
              <a:t>Meserve BB, Cleland JA, Boucher TR. (2008) A meta-analysis examining clinical test utilities for assessing meniscal injury. Clinical Rehabilitation, 22(2), 143-61.</a:t>
            </a:r>
            <a:endParaRPr sz="800">
              <a:solidFill>
                <a:srgbClr val="020621"/>
              </a:solidFill>
            </a:endParaRPr>
          </a:p>
          <a:p>
            <a:pPr marL="0" lvl="0" indent="0" rtl="0">
              <a:lnSpc>
                <a:spcPct val="100000"/>
              </a:lnSpc>
              <a:spcBef>
                <a:spcPts val="800"/>
              </a:spcBef>
              <a:spcAft>
                <a:spcPts val="0"/>
              </a:spcAft>
              <a:buNone/>
            </a:pPr>
            <a:r>
              <a:rPr lang="en" sz="800">
                <a:solidFill>
                  <a:srgbClr val="000000"/>
                </a:solidFill>
              </a:rPr>
              <a:t>Hegedus EJ, Cook C, Hasselblad V, Goode A, McCrory DC. (2007)Physical examination tests for assessing a torn meniscus in the knee: a systematic review with meta-analysis. Journal of Orthopaedic and Sports Physical Therapy, 37(9), 541-50</a:t>
            </a:r>
            <a:endParaRPr sz="800">
              <a:solidFill>
                <a:srgbClr val="000000"/>
              </a:solidFill>
            </a:endParaRPr>
          </a:p>
          <a:p>
            <a:pPr marL="0" lvl="0" indent="0" rtl="0">
              <a:spcBef>
                <a:spcPts val="800"/>
              </a:spcBef>
              <a:spcAft>
                <a:spcPts val="800"/>
              </a:spcAft>
              <a:buNone/>
            </a:pPr>
            <a:endParaRPr sz="800">
              <a:solidFill>
                <a:srgbClr val="020621"/>
              </a:solidFill>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Shape 543"/>
        <p:cNvGrpSpPr/>
        <p:nvPr/>
      </p:nvGrpSpPr>
      <p:grpSpPr>
        <a:xfrm>
          <a:off x="0" y="0"/>
          <a:ext cx="0" cy="0"/>
          <a:chOff x="0" y="0"/>
          <a:chExt cx="0" cy="0"/>
        </a:xfrm>
      </p:grpSpPr>
      <p:sp>
        <p:nvSpPr>
          <p:cNvPr id="544" name="Shape 54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Sources</a:t>
            </a:r>
            <a:endParaRPr/>
          </a:p>
        </p:txBody>
      </p:sp>
      <p:sp>
        <p:nvSpPr>
          <p:cNvPr id="545" name="Shape 545"/>
          <p:cNvSpPr txBox="1">
            <a:spLocks noGrp="1"/>
          </p:cNvSpPr>
          <p:nvPr>
            <p:ph type="body" idx="1"/>
          </p:nvPr>
        </p:nvSpPr>
        <p:spPr>
          <a:xfrm>
            <a:off x="311700" y="1152475"/>
            <a:ext cx="8520600" cy="3791400"/>
          </a:xfrm>
          <a:prstGeom prst="rect">
            <a:avLst/>
          </a:prstGeom>
        </p:spPr>
        <p:txBody>
          <a:bodyPr spcFirstLastPara="1" wrap="square" lIns="91425" tIns="91425" rIns="91425" bIns="91425" anchor="t" anchorCtr="0">
            <a:noAutofit/>
          </a:bodyPr>
          <a:lstStyle/>
          <a:p>
            <a:pPr marL="0" lvl="0" indent="0">
              <a:lnSpc>
                <a:spcPct val="100000"/>
              </a:lnSpc>
              <a:spcBef>
                <a:spcPts val="0"/>
              </a:spcBef>
              <a:spcAft>
                <a:spcPts val="0"/>
              </a:spcAft>
              <a:buNone/>
            </a:pPr>
            <a:r>
              <a:rPr lang="en" sz="700">
                <a:solidFill>
                  <a:srgbClr val="000000"/>
                </a:solidFill>
              </a:rPr>
              <a:t>Management</a:t>
            </a:r>
            <a:endParaRPr sz="700">
              <a:solidFill>
                <a:srgbClr val="000000"/>
              </a:solidFill>
            </a:endParaRPr>
          </a:p>
          <a:p>
            <a:pPr marL="0" lvl="0" indent="0" rtl="0">
              <a:lnSpc>
                <a:spcPct val="100000"/>
              </a:lnSpc>
              <a:spcBef>
                <a:spcPts val="1600"/>
              </a:spcBef>
              <a:spcAft>
                <a:spcPts val="0"/>
              </a:spcAft>
              <a:buNone/>
            </a:pPr>
            <a:r>
              <a:rPr lang="en" sz="700">
                <a:solidFill>
                  <a:srgbClr val="000000"/>
                </a:solidFill>
              </a:rPr>
              <a:t>Metcalf RW. Arthroscopic meniscal surgery. In: McGinty JB, ed. Operative Arthroscopy. New York, N.Y.: Raven Press; 1991:203-236.</a:t>
            </a:r>
            <a:endParaRPr sz="700">
              <a:solidFill>
                <a:srgbClr val="000000"/>
              </a:solidFill>
            </a:endParaRPr>
          </a:p>
          <a:p>
            <a:pPr marL="0" lvl="0" indent="0" rtl="0">
              <a:lnSpc>
                <a:spcPct val="100000"/>
              </a:lnSpc>
              <a:spcBef>
                <a:spcPts val="0"/>
              </a:spcBef>
              <a:spcAft>
                <a:spcPts val="0"/>
              </a:spcAft>
              <a:buNone/>
            </a:pPr>
            <a:endParaRPr sz="700">
              <a:solidFill>
                <a:srgbClr val="000000"/>
              </a:solidFill>
            </a:endParaRPr>
          </a:p>
          <a:p>
            <a:pPr marL="0" lvl="0" indent="0" rtl="0">
              <a:lnSpc>
                <a:spcPct val="100000"/>
              </a:lnSpc>
              <a:spcBef>
                <a:spcPts val="0"/>
              </a:spcBef>
              <a:spcAft>
                <a:spcPts val="0"/>
              </a:spcAft>
              <a:buNone/>
            </a:pPr>
            <a:r>
              <a:rPr lang="en" sz="700">
                <a:solidFill>
                  <a:srgbClr val="000000"/>
                </a:solidFill>
              </a:rPr>
              <a:t>Garrett JC, Stevenson RN. Meniscal transplantation of the human knee. A preliminary report. Arthroscopy. 1991;7:57-62.</a:t>
            </a:r>
            <a:endParaRPr sz="700">
              <a:solidFill>
                <a:srgbClr val="000000"/>
              </a:solidFill>
            </a:endParaRPr>
          </a:p>
          <a:p>
            <a:pPr marL="0" lvl="0" indent="0" rtl="0">
              <a:lnSpc>
                <a:spcPct val="100000"/>
              </a:lnSpc>
              <a:spcBef>
                <a:spcPts val="0"/>
              </a:spcBef>
              <a:spcAft>
                <a:spcPts val="0"/>
              </a:spcAft>
              <a:buNone/>
            </a:pPr>
            <a:endParaRPr sz="700">
              <a:solidFill>
                <a:srgbClr val="000000"/>
              </a:solidFill>
            </a:endParaRPr>
          </a:p>
          <a:p>
            <a:pPr marL="0" lvl="0" indent="0" rtl="0">
              <a:lnSpc>
                <a:spcPct val="100000"/>
              </a:lnSpc>
              <a:spcBef>
                <a:spcPts val="0"/>
              </a:spcBef>
              <a:spcAft>
                <a:spcPts val="0"/>
              </a:spcAft>
              <a:buNone/>
            </a:pPr>
            <a:r>
              <a:rPr lang="en" sz="700">
                <a:solidFill>
                  <a:srgbClr val="000000"/>
                </a:solidFill>
              </a:rPr>
              <a:t>Metcalf RW. The torn medial meniscus. In: Parisien JS, ed. Arthroscopic Surgery. New York, NY: McGraw Hill; 1988:96-98.</a:t>
            </a:r>
            <a:endParaRPr sz="700">
              <a:solidFill>
                <a:srgbClr val="000000"/>
              </a:solidFill>
            </a:endParaRPr>
          </a:p>
          <a:p>
            <a:pPr marL="0" lvl="0" indent="0" rtl="0">
              <a:lnSpc>
                <a:spcPct val="100000"/>
              </a:lnSpc>
              <a:spcBef>
                <a:spcPts val="0"/>
              </a:spcBef>
              <a:spcAft>
                <a:spcPts val="0"/>
              </a:spcAft>
              <a:buNone/>
            </a:pPr>
            <a:endParaRPr sz="700">
              <a:solidFill>
                <a:srgbClr val="000000"/>
              </a:solidFill>
            </a:endParaRPr>
          </a:p>
          <a:p>
            <a:pPr marL="0" lvl="0" indent="0" rtl="0">
              <a:lnSpc>
                <a:spcPct val="100000"/>
              </a:lnSpc>
              <a:spcBef>
                <a:spcPts val="0"/>
              </a:spcBef>
              <a:spcAft>
                <a:spcPts val="0"/>
              </a:spcAft>
              <a:buNone/>
            </a:pPr>
            <a:r>
              <a:rPr lang="en" sz="700">
                <a:solidFill>
                  <a:srgbClr val="000000"/>
                </a:solidFill>
              </a:rPr>
              <a:t>Lind M, Nielsen T, Faune P, Lund B, Christiansen SE. Free rehabilitation is safe after isolated meniscus repair. Am J Sports Med. 2013;41:2753-2758</a:t>
            </a:r>
            <a:endParaRPr sz="700">
              <a:solidFill>
                <a:srgbClr val="000000"/>
              </a:solidFill>
            </a:endParaRPr>
          </a:p>
          <a:p>
            <a:pPr marL="0" lvl="0" indent="0" rtl="0">
              <a:lnSpc>
                <a:spcPct val="100000"/>
              </a:lnSpc>
              <a:spcBef>
                <a:spcPts val="1600"/>
              </a:spcBef>
              <a:spcAft>
                <a:spcPts val="0"/>
              </a:spcAft>
              <a:buNone/>
            </a:pPr>
            <a:r>
              <a:rPr lang="en" sz="700">
                <a:solidFill>
                  <a:srgbClr val="000000"/>
                </a:solidFill>
              </a:rPr>
              <a:t>Mariani PP, Santori N, Adriani E, Mastantuono M. Accelerated rehabilitation after arthroscopic meniscal repair: a clinical and magnetic resonance imaging evaluation. Arthroscopy. 1996:12:680-686</a:t>
            </a:r>
            <a:endParaRPr sz="700">
              <a:solidFill>
                <a:srgbClr val="000000"/>
              </a:solidFill>
            </a:endParaRPr>
          </a:p>
          <a:p>
            <a:pPr marL="0" lvl="0" indent="0" rtl="0">
              <a:lnSpc>
                <a:spcPct val="100000"/>
              </a:lnSpc>
              <a:spcBef>
                <a:spcPts val="1600"/>
              </a:spcBef>
              <a:spcAft>
                <a:spcPts val="0"/>
              </a:spcAft>
              <a:buNone/>
            </a:pPr>
            <a:r>
              <a:rPr lang="en" sz="700">
                <a:solidFill>
                  <a:srgbClr val="000000"/>
                </a:solidFill>
              </a:rPr>
              <a:t>Lee GP, Diduch DR. Deteriorating outcomes after meniscal repair using the meniscus arrow in knees undergoing concurrent anterior cruciate ligament reconstruction: increased failure rate with long-term follow-up. Am J Sports Med. 2005;33:1138-1141</a:t>
            </a:r>
            <a:endParaRPr sz="700">
              <a:solidFill>
                <a:srgbClr val="000000"/>
              </a:solidFill>
            </a:endParaRPr>
          </a:p>
          <a:p>
            <a:pPr marL="0" lvl="0" indent="0" rtl="0">
              <a:lnSpc>
                <a:spcPct val="100000"/>
              </a:lnSpc>
              <a:spcBef>
                <a:spcPts val="1600"/>
              </a:spcBef>
              <a:spcAft>
                <a:spcPts val="0"/>
              </a:spcAft>
              <a:buNone/>
            </a:pPr>
            <a:r>
              <a:rPr lang="en" sz="700">
                <a:solidFill>
                  <a:srgbClr val="000000"/>
                </a:solidFill>
              </a:rPr>
              <a:t>Barber FA, Schroeder FA, Oro FB, Beavis RC. Fast-Fix meniscal repair: mid-term results. Arthroscopy. 2008;24:1342-1348</a:t>
            </a:r>
            <a:endParaRPr sz="700">
              <a:solidFill>
                <a:srgbClr val="000000"/>
              </a:solidFill>
            </a:endParaRPr>
          </a:p>
          <a:p>
            <a:pPr marL="0" lvl="0" indent="0" rtl="0">
              <a:lnSpc>
                <a:spcPct val="100000"/>
              </a:lnSpc>
              <a:spcBef>
                <a:spcPts val="1600"/>
              </a:spcBef>
              <a:spcAft>
                <a:spcPts val="0"/>
              </a:spcAft>
              <a:buNone/>
            </a:pPr>
            <a:r>
              <a:rPr lang="en" sz="700">
                <a:solidFill>
                  <a:srgbClr val="000000"/>
                </a:solidFill>
              </a:rPr>
              <a:t>Rijk, P. C. (2004). Meniscal allograft transplantation - Part I: Background, results, graft selection and preservation, and surgical considerations. </a:t>
            </a:r>
            <a:r>
              <a:rPr lang="en" sz="700" i="1">
                <a:solidFill>
                  <a:srgbClr val="000000"/>
                </a:solidFill>
              </a:rPr>
              <a:t>Arthroscopy - Journal of Arthroscopic and Related Surgery</a:t>
            </a:r>
            <a:r>
              <a:rPr lang="en" sz="700">
                <a:solidFill>
                  <a:srgbClr val="000000"/>
                </a:solidFill>
              </a:rPr>
              <a:t>, </a:t>
            </a:r>
            <a:r>
              <a:rPr lang="en" sz="700" i="1">
                <a:solidFill>
                  <a:srgbClr val="000000"/>
                </a:solidFill>
              </a:rPr>
              <a:t>20</a:t>
            </a:r>
            <a:r>
              <a:rPr lang="en" sz="700">
                <a:solidFill>
                  <a:srgbClr val="000000"/>
                </a:solidFill>
              </a:rPr>
              <a:t>(7), 728–743. https://doi.org/10.1016/j.arthro.2004.06.015</a:t>
            </a:r>
            <a:endParaRPr sz="700">
              <a:solidFill>
                <a:srgbClr val="000000"/>
              </a:solidFill>
            </a:endParaRPr>
          </a:p>
          <a:p>
            <a:pPr marL="0" lvl="0" indent="0" rtl="0">
              <a:lnSpc>
                <a:spcPct val="100000"/>
              </a:lnSpc>
              <a:spcBef>
                <a:spcPts val="0"/>
              </a:spcBef>
              <a:spcAft>
                <a:spcPts val="0"/>
              </a:spcAft>
              <a:buNone/>
            </a:pPr>
            <a:endParaRPr sz="700">
              <a:solidFill>
                <a:srgbClr val="000000"/>
              </a:solidFill>
            </a:endParaRPr>
          </a:p>
          <a:p>
            <a:pPr marL="0" lvl="0" indent="0" rtl="0">
              <a:lnSpc>
                <a:spcPct val="100000"/>
              </a:lnSpc>
              <a:spcBef>
                <a:spcPts val="0"/>
              </a:spcBef>
              <a:spcAft>
                <a:spcPts val="0"/>
              </a:spcAft>
              <a:buNone/>
            </a:pPr>
            <a:r>
              <a:rPr lang="en" sz="700">
                <a:solidFill>
                  <a:srgbClr val="000000"/>
                </a:solidFill>
              </a:rPr>
              <a:t>Sihvonen, R., Paavola, M., Malmivaara, A., Itälä, A., Joukainen, A., Nurmi, H., … Järvinen, T. L. N. (2017). Arthroscopic partial meniscectomy versus placebo surgery for a degenerative meniscus tear: A 2-year follow-up of the randomised controlled trial. </a:t>
            </a:r>
            <a:r>
              <a:rPr lang="en" sz="700" i="1">
                <a:solidFill>
                  <a:srgbClr val="000000"/>
                </a:solidFill>
              </a:rPr>
              <a:t>Annals of the Rheumatic Diseases</a:t>
            </a:r>
            <a:r>
              <a:rPr lang="en" sz="700">
                <a:solidFill>
                  <a:srgbClr val="000000"/>
                </a:solidFill>
              </a:rPr>
              <a:t>, 188–195. https://doi.org/10.1136/annrheumdis-2017-211172</a:t>
            </a:r>
            <a:endParaRPr sz="700">
              <a:solidFill>
                <a:srgbClr val="000000"/>
              </a:solidFill>
            </a:endParaRPr>
          </a:p>
          <a:p>
            <a:pPr marL="0" lvl="0" indent="0" rtl="0">
              <a:lnSpc>
                <a:spcPct val="100000"/>
              </a:lnSpc>
              <a:spcBef>
                <a:spcPts val="0"/>
              </a:spcBef>
              <a:spcAft>
                <a:spcPts val="0"/>
              </a:spcAft>
              <a:buNone/>
            </a:pPr>
            <a:endParaRPr sz="700">
              <a:solidFill>
                <a:srgbClr val="000000"/>
              </a:solidFill>
            </a:endParaRPr>
          </a:p>
          <a:p>
            <a:pPr marL="0" lvl="0" indent="0" rtl="0">
              <a:lnSpc>
                <a:spcPct val="100000"/>
              </a:lnSpc>
              <a:spcBef>
                <a:spcPts val="0"/>
              </a:spcBef>
              <a:spcAft>
                <a:spcPts val="0"/>
              </a:spcAft>
              <a:buNone/>
            </a:pPr>
            <a:r>
              <a:rPr lang="en" sz="700">
                <a:solidFill>
                  <a:srgbClr val="000000"/>
                </a:solidFill>
              </a:rPr>
              <a:t>Kise, N. J., Risberg, M. A., Stensrud, S., Ranstam, J., Engebretsen, L., &amp; Roos, E. M. (2016). Exercise therapy versus arthroscopic partial meniscectomy for degenerative meniscal tear in middle aged patients: Randomised controlled trial with two year follow-up. </a:t>
            </a:r>
            <a:r>
              <a:rPr lang="en" sz="700" i="1">
                <a:solidFill>
                  <a:srgbClr val="000000"/>
                </a:solidFill>
              </a:rPr>
              <a:t>BMJ (Online)</a:t>
            </a:r>
            <a:r>
              <a:rPr lang="en" sz="700">
                <a:solidFill>
                  <a:srgbClr val="000000"/>
                </a:solidFill>
              </a:rPr>
              <a:t>, </a:t>
            </a:r>
            <a:r>
              <a:rPr lang="en" sz="700" i="1">
                <a:solidFill>
                  <a:srgbClr val="000000"/>
                </a:solidFill>
              </a:rPr>
              <a:t>354</a:t>
            </a:r>
            <a:r>
              <a:rPr lang="en" sz="700">
                <a:solidFill>
                  <a:srgbClr val="000000"/>
                </a:solidFill>
              </a:rPr>
              <a:t>. https://doi.org/10.1136/bmj.i3740</a:t>
            </a:r>
            <a:endParaRPr sz="700">
              <a:solidFill>
                <a:srgbClr val="000000"/>
              </a:solidFill>
            </a:endParaRPr>
          </a:p>
          <a:p>
            <a:pPr marL="304800" lvl="0" indent="-304800" rtl="0">
              <a:lnSpc>
                <a:spcPct val="100000"/>
              </a:lnSpc>
              <a:spcBef>
                <a:spcPts val="0"/>
              </a:spcBef>
              <a:spcAft>
                <a:spcPts val="0"/>
              </a:spcAft>
              <a:buNone/>
            </a:pPr>
            <a:endParaRPr sz="700">
              <a:solidFill>
                <a:schemeClr val="dk1"/>
              </a:solidFill>
            </a:endParaRPr>
          </a:p>
          <a:p>
            <a:pPr marL="304800" lvl="0" indent="-304800" rtl="0">
              <a:lnSpc>
                <a:spcPct val="100000"/>
              </a:lnSpc>
              <a:spcBef>
                <a:spcPts val="0"/>
              </a:spcBef>
              <a:spcAft>
                <a:spcPts val="0"/>
              </a:spcAft>
              <a:buClr>
                <a:schemeClr val="dk1"/>
              </a:buClr>
              <a:buSzPts val="1100"/>
              <a:buFont typeface="Arial"/>
              <a:buNone/>
            </a:pPr>
            <a:r>
              <a:rPr lang="en" sz="700">
                <a:solidFill>
                  <a:schemeClr val="dk1"/>
                </a:solidFill>
              </a:rPr>
              <a:t>Rice, D. A., &amp; McNair, P. J. (2010). Quadriceps Arthrogenic Muscle Inhibition: Neural Mechanisms and Treatment Perspectives. </a:t>
            </a:r>
            <a:r>
              <a:rPr lang="en" sz="700" i="1">
                <a:solidFill>
                  <a:schemeClr val="dk1"/>
                </a:solidFill>
              </a:rPr>
              <a:t>Seminars in Arthritis and Rheumatism</a:t>
            </a:r>
            <a:r>
              <a:rPr lang="en" sz="700">
                <a:solidFill>
                  <a:schemeClr val="dk1"/>
                </a:solidFill>
              </a:rPr>
              <a:t>, </a:t>
            </a:r>
            <a:r>
              <a:rPr lang="en" sz="700" i="1">
                <a:solidFill>
                  <a:schemeClr val="dk1"/>
                </a:solidFill>
              </a:rPr>
              <a:t>40</a:t>
            </a:r>
            <a:r>
              <a:rPr lang="en" sz="700">
                <a:solidFill>
                  <a:schemeClr val="dk1"/>
                </a:solidFill>
              </a:rPr>
              <a:t>(3), 250–266. https://doi.org/10.1016/j.semarthrit.2009.10.001</a:t>
            </a:r>
            <a:endParaRPr sz="700">
              <a:solidFill>
                <a:schemeClr val="dk1"/>
              </a:solidFill>
            </a:endParaRPr>
          </a:p>
          <a:p>
            <a:pPr marL="0" lvl="0" indent="0" rtl="0">
              <a:lnSpc>
                <a:spcPct val="100000"/>
              </a:lnSpc>
              <a:spcBef>
                <a:spcPts val="0"/>
              </a:spcBef>
              <a:spcAft>
                <a:spcPts val="0"/>
              </a:spcAft>
              <a:buNone/>
            </a:pPr>
            <a:endParaRPr sz="800">
              <a:solidFill>
                <a:srgbClr val="000000"/>
              </a:solidFill>
            </a:endParaRPr>
          </a:p>
          <a:p>
            <a:pPr marL="0" lvl="0" indent="0">
              <a:lnSpc>
                <a:spcPct val="100000"/>
              </a:lnSpc>
              <a:spcBef>
                <a:spcPts val="0"/>
              </a:spcBef>
              <a:spcAft>
                <a:spcPts val="1600"/>
              </a:spcAft>
              <a:buNone/>
            </a:pPr>
            <a:endParaRPr sz="800">
              <a:solidFill>
                <a:srgbClr val="000000"/>
              </a:solidFill>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Shape 549"/>
        <p:cNvGrpSpPr/>
        <p:nvPr/>
      </p:nvGrpSpPr>
      <p:grpSpPr>
        <a:xfrm>
          <a:off x="0" y="0"/>
          <a:ext cx="0" cy="0"/>
          <a:chOff x="0" y="0"/>
          <a:chExt cx="0" cy="0"/>
        </a:xfrm>
      </p:grpSpPr>
      <p:sp>
        <p:nvSpPr>
          <p:cNvPr id="550" name="Shape 55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Questions?</a:t>
            </a:r>
            <a:endParaRPr/>
          </a:p>
        </p:txBody>
      </p:sp>
      <p:sp>
        <p:nvSpPr>
          <p:cNvPr id="551" name="Shape 55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Fire away or email me at zsnow39@gmail.com</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Anatomy - Discoid Meniscus</a:t>
            </a:r>
            <a:endParaRPr/>
          </a:p>
        </p:txBody>
      </p:sp>
      <p:sp>
        <p:nvSpPr>
          <p:cNvPr id="112" name="Shape 112"/>
          <p:cNvSpPr txBox="1">
            <a:spLocks noGrp="1"/>
          </p:cNvSpPr>
          <p:nvPr>
            <p:ph type="body" idx="1"/>
          </p:nvPr>
        </p:nvSpPr>
        <p:spPr>
          <a:xfrm>
            <a:off x="311700" y="1017725"/>
            <a:ext cx="4252500" cy="3869100"/>
          </a:xfrm>
          <a:prstGeom prst="rect">
            <a:avLst/>
          </a:prstGeom>
        </p:spPr>
        <p:txBody>
          <a:bodyPr spcFirstLastPara="1" wrap="square" lIns="91425" tIns="91425" rIns="91425" bIns="91425" anchor="t" anchorCtr="0">
            <a:noAutofit/>
          </a:bodyPr>
          <a:lstStyle/>
          <a:p>
            <a:pPr marL="457200" lvl="0" indent="-330200" rtl="0">
              <a:spcBef>
                <a:spcPts val="0"/>
              </a:spcBef>
              <a:spcAft>
                <a:spcPts val="0"/>
              </a:spcAft>
              <a:buClr>
                <a:srgbClr val="434343"/>
              </a:buClr>
              <a:buSzPts val="1600"/>
              <a:buChar char="●"/>
            </a:pPr>
            <a:r>
              <a:rPr lang="en" sz="1600">
                <a:solidFill>
                  <a:srgbClr val="434343"/>
                </a:solidFill>
              </a:rPr>
              <a:t>Primarily affects the lateral meniscus</a:t>
            </a:r>
            <a:endParaRPr sz="1600">
              <a:solidFill>
                <a:srgbClr val="434343"/>
              </a:solidFill>
            </a:endParaRPr>
          </a:p>
          <a:p>
            <a:pPr marL="457200" lvl="0" indent="-330200" rtl="0">
              <a:spcBef>
                <a:spcPts val="0"/>
              </a:spcBef>
              <a:spcAft>
                <a:spcPts val="0"/>
              </a:spcAft>
              <a:buClr>
                <a:srgbClr val="434343"/>
              </a:buClr>
              <a:buSzPts val="1600"/>
              <a:buChar char="●"/>
            </a:pPr>
            <a:r>
              <a:rPr lang="en" sz="1600">
                <a:solidFill>
                  <a:srgbClr val="434343"/>
                </a:solidFill>
              </a:rPr>
              <a:t>Watanabe (1974) classified: </a:t>
            </a:r>
            <a:endParaRPr sz="1600">
              <a:solidFill>
                <a:srgbClr val="434343"/>
              </a:solidFill>
            </a:endParaRPr>
          </a:p>
          <a:p>
            <a:pPr marL="914400" lvl="1" indent="-330200" rtl="0">
              <a:spcBef>
                <a:spcPts val="0"/>
              </a:spcBef>
              <a:spcAft>
                <a:spcPts val="0"/>
              </a:spcAft>
              <a:buClr>
                <a:srgbClr val="434343"/>
              </a:buClr>
              <a:buSzPts val="1600"/>
              <a:buChar char="○"/>
            </a:pPr>
            <a:r>
              <a:rPr lang="en" sz="1600">
                <a:solidFill>
                  <a:srgbClr val="434343"/>
                </a:solidFill>
              </a:rPr>
              <a:t>Incomplete</a:t>
            </a:r>
            <a:endParaRPr sz="1600">
              <a:solidFill>
                <a:srgbClr val="434343"/>
              </a:solidFill>
            </a:endParaRPr>
          </a:p>
          <a:p>
            <a:pPr marL="1371600" lvl="2" indent="-330200" rtl="0">
              <a:spcBef>
                <a:spcPts val="0"/>
              </a:spcBef>
              <a:spcAft>
                <a:spcPts val="0"/>
              </a:spcAft>
              <a:buClr>
                <a:srgbClr val="434343"/>
              </a:buClr>
              <a:buSzPts val="1600"/>
              <a:buChar char="■"/>
            </a:pPr>
            <a:r>
              <a:rPr lang="en" sz="1600">
                <a:solidFill>
                  <a:srgbClr val="434343"/>
                </a:solidFill>
              </a:rPr>
              <a:t>Vary in coverage</a:t>
            </a:r>
            <a:endParaRPr sz="1600">
              <a:solidFill>
                <a:srgbClr val="434343"/>
              </a:solidFill>
            </a:endParaRPr>
          </a:p>
          <a:p>
            <a:pPr marL="914400" lvl="1" indent="-330200" rtl="0">
              <a:spcBef>
                <a:spcPts val="0"/>
              </a:spcBef>
              <a:spcAft>
                <a:spcPts val="0"/>
              </a:spcAft>
              <a:buClr>
                <a:srgbClr val="434343"/>
              </a:buClr>
              <a:buSzPts val="1600"/>
              <a:buChar char="○"/>
            </a:pPr>
            <a:r>
              <a:rPr lang="en" sz="1600">
                <a:solidFill>
                  <a:srgbClr val="434343"/>
                </a:solidFill>
              </a:rPr>
              <a:t>Complete</a:t>
            </a:r>
            <a:endParaRPr sz="1600">
              <a:solidFill>
                <a:srgbClr val="434343"/>
              </a:solidFill>
            </a:endParaRPr>
          </a:p>
          <a:p>
            <a:pPr marL="1371600" lvl="2" indent="-330200" rtl="0">
              <a:spcBef>
                <a:spcPts val="0"/>
              </a:spcBef>
              <a:spcAft>
                <a:spcPts val="0"/>
              </a:spcAft>
              <a:buClr>
                <a:srgbClr val="434343"/>
              </a:buClr>
              <a:buSzPts val="1600"/>
              <a:buChar char="■"/>
            </a:pPr>
            <a:r>
              <a:rPr lang="en" sz="1600">
                <a:solidFill>
                  <a:srgbClr val="434343"/>
                </a:solidFill>
              </a:rPr>
              <a:t>Vary in coverage</a:t>
            </a:r>
            <a:endParaRPr sz="1600">
              <a:solidFill>
                <a:srgbClr val="434343"/>
              </a:solidFill>
            </a:endParaRPr>
          </a:p>
          <a:p>
            <a:pPr marL="914400" lvl="1" indent="-330200" rtl="0">
              <a:spcBef>
                <a:spcPts val="0"/>
              </a:spcBef>
              <a:spcAft>
                <a:spcPts val="0"/>
              </a:spcAft>
              <a:buClr>
                <a:srgbClr val="434343"/>
              </a:buClr>
              <a:buSzPts val="1600"/>
              <a:buChar char="○"/>
            </a:pPr>
            <a:r>
              <a:rPr lang="en" sz="1600">
                <a:solidFill>
                  <a:srgbClr val="434343"/>
                </a:solidFill>
              </a:rPr>
              <a:t>Wrisberg-ligament types</a:t>
            </a:r>
            <a:endParaRPr sz="1600">
              <a:solidFill>
                <a:srgbClr val="434343"/>
              </a:solidFill>
            </a:endParaRPr>
          </a:p>
          <a:p>
            <a:pPr marL="1371600" lvl="2" indent="-330200" rtl="0">
              <a:spcBef>
                <a:spcPts val="0"/>
              </a:spcBef>
              <a:spcAft>
                <a:spcPts val="0"/>
              </a:spcAft>
              <a:buClr>
                <a:srgbClr val="434343"/>
              </a:buClr>
              <a:buSzPts val="1600"/>
              <a:buChar char="■"/>
            </a:pPr>
            <a:r>
              <a:rPr lang="en" sz="1600">
                <a:solidFill>
                  <a:srgbClr val="434343"/>
                </a:solidFill>
              </a:rPr>
              <a:t>Normal appearance</a:t>
            </a:r>
            <a:endParaRPr sz="1600">
              <a:solidFill>
                <a:srgbClr val="434343"/>
              </a:solidFill>
            </a:endParaRPr>
          </a:p>
          <a:p>
            <a:pPr marL="1371600" lvl="2" indent="-330200" rtl="0">
              <a:spcBef>
                <a:spcPts val="0"/>
              </a:spcBef>
              <a:spcAft>
                <a:spcPts val="0"/>
              </a:spcAft>
              <a:buClr>
                <a:srgbClr val="434343"/>
              </a:buClr>
              <a:buSzPts val="1600"/>
              <a:buChar char="■"/>
            </a:pPr>
            <a:r>
              <a:rPr lang="en" sz="1600">
                <a:solidFill>
                  <a:srgbClr val="434343"/>
                </a:solidFill>
              </a:rPr>
              <a:t>No posterior coronary attachment</a:t>
            </a:r>
            <a:endParaRPr sz="1600">
              <a:solidFill>
                <a:srgbClr val="434343"/>
              </a:solidFill>
            </a:endParaRPr>
          </a:p>
          <a:p>
            <a:pPr marL="457200" lvl="0" indent="-330200" rtl="0">
              <a:spcBef>
                <a:spcPts val="0"/>
              </a:spcBef>
              <a:spcAft>
                <a:spcPts val="0"/>
              </a:spcAft>
              <a:buClr>
                <a:srgbClr val="434343"/>
              </a:buClr>
              <a:buSzPts val="1600"/>
              <a:buChar char="●"/>
            </a:pPr>
            <a:r>
              <a:rPr lang="en" sz="1600">
                <a:solidFill>
                  <a:srgbClr val="434343"/>
                </a:solidFill>
              </a:rPr>
              <a:t>Uncommon finding present in 0.4% - 5% arthroscopic studies</a:t>
            </a:r>
            <a:endParaRPr sz="1600">
              <a:solidFill>
                <a:srgbClr val="434343"/>
              </a:solidFill>
            </a:endParaRPr>
          </a:p>
        </p:txBody>
      </p:sp>
      <p:pic>
        <p:nvPicPr>
          <p:cNvPr id="113" name="Shape 113"/>
          <p:cNvPicPr preferRelativeResize="0"/>
          <p:nvPr/>
        </p:nvPicPr>
        <p:blipFill>
          <a:blip r:embed="rId3">
            <a:alphaModFix/>
          </a:blip>
          <a:stretch>
            <a:fillRect/>
          </a:stretch>
        </p:blipFill>
        <p:spPr>
          <a:xfrm>
            <a:off x="5129538" y="1152475"/>
            <a:ext cx="3203387" cy="3416400"/>
          </a:xfrm>
          <a:prstGeom prst="rect">
            <a:avLst/>
          </a:prstGeom>
          <a:noFill/>
          <a:ln>
            <a:noFill/>
          </a:ln>
        </p:spPr>
      </p:pic>
      <p:sp>
        <p:nvSpPr>
          <p:cNvPr id="114" name="Shape 114"/>
          <p:cNvSpPr txBox="1"/>
          <p:nvPr/>
        </p:nvSpPr>
        <p:spPr>
          <a:xfrm>
            <a:off x="5129550" y="4634150"/>
            <a:ext cx="3203400" cy="3297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sz="600"/>
              <a:t>Neuschwander DC, Dres D, Finney TP. Lateral meniscal variant with absence of the posterior coronary ligament. J Bone Joint Surg Am. 1992;74: 1186-1190.</a:t>
            </a:r>
            <a:endParaRPr sz="600"/>
          </a:p>
        </p:txBody>
      </p:sp>
      <p:sp>
        <p:nvSpPr>
          <p:cNvPr id="115" name="Shape 115"/>
          <p:cNvSpPr txBox="1"/>
          <p:nvPr/>
        </p:nvSpPr>
        <p:spPr>
          <a:xfrm>
            <a:off x="6671575" y="1328300"/>
            <a:ext cx="1178400" cy="3297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a:t>Incomplete</a:t>
            </a:r>
            <a:endParaRPr/>
          </a:p>
        </p:txBody>
      </p:sp>
      <p:sp>
        <p:nvSpPr>
          <p:cNvPr id="116" name="Shape 116"/>
          <p:cNvSpPr txBox="1"/>
          <p:nvPr/>
        </p:nvSpPr>
        <p:spPr>
          <a:xfrm>
            <a:off x="7436150" y="2087325"/>
            <a:ext cx="1028700" cy="3297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a:t>Complete</a:t>
            </a:r>
            <a:endParaRPr/>
          </a:p>
        </p:txBody>
      </p:sp>
      <p:sp>
        <p:nvSpPr>
          <p:cNvPr id="117" name="Shape 117"/>
          <p:cNvSpPr txBox="1"/>
          <p:nvPr/>
        </p:nvSpPr>
        <p:spPr>
          <a:xfrm>
            <a:off x="6232100" y="3964975"/>
            <a:ext cx="1687800" cy="5592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a:t>Wrisberg-ligament variant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2400"/>
              <a:t>Related Anatomical Structures - Blood Supply &amp; Innervation</a:t>
            </a:r>
            <a:endParaRPr sz="2400"/>
          </a:p>
        </p:txBody>
      </p:sp>
      <p:sp>
        <p:nvSpPr>
          <p:cNvPr id="123" name="Shape 123"/>
          <p:cNvSpPr txBox="1">
            <a:spLocks noGrp="1"/>
          </p:cNvSpPr>
          <p:nvPr>
            <p:ph type="body" idx="1"/>
          </p:nvPr>
        </p:nvSpPr>
        <p:spPr>
          <a:xfrm>
            <a:off x="311700" y="1152475"/>
            <a:ext cx="4242600" cy="38211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400">
                <a:solidFill>
                  <a:srgbClr val="434343"/>
                </a:solidFill>
              </a:rPr>
              <a:t>Blood Supply</a:t>
            </a:r>
            <a:endParaRPr sz="1400">
              <a:solidFill>
                <a:srgbClr val="434343"/>
              </a:solidFill>
            </a:endParaRPr>
          </a:p>
          <a:p>
            <a:pPr marL="457200" lvl="0" indent="-317500" rtl="0">
              <a:spcBef>
                <a:spcPts val="0"/>
              </a:spcBef>
              <a:spcAft>
                <a:spcPts val="0"/>
              </a:spcAft>
              <a:buClr>
                <a:srgbClr val="434343"/>
              </a:buClr>
              <a:buSzPts val="1400"/>
              <a:buChar char="●"/>
            </a:pPr>
            <a:r>
              <a:rPr lang="en" sz="1400">
                <a:solidFill>
                  <a:srgbClr val="434343"/>
                </a:solidFill>
              </a:rPr>
              <a:t>Typically avascular</a:t>
            </a:r>
            <a:endParaRPr sz="1400">
              <a:solidFill>
                <a:srgbClr val="434343"/>
              </a:solidFill>
            </a:endParaRPr>
          </a:p>
          <a:p>
            <a:pPr marL="457200" lvl="0" indent="-317500" rtl="0">
              <a:spcBef>
                <a:spcPts val="0"/>
              </a:spcBef>
              <a:spcAft>
                <a:spcPts val="0"/>
              </a:spcAft>
              <a:buClr>
                <a:srgbClr val="434343"/>
              </a:buClr>
              <a:buSzPts val="1400"/>
              <a:buChar char="●"/>
            </a:pPr>
            <a:r>
              <a:rPr lang="en" sz="1400">
                <a:solidFill>
                  <a:srgbClr val="434343"/>
                </a:solidFill>
              </a:rPr>
              <a:t>Arnoczky &amp; Warren (1982) showed blood supply located at peripheral 10-30% (red-red zone)</a:t>
            </a:r>
            <a:endParaRPr sz="1400">
              <a:solidFill>
                <a:srgbClr val="434343"/>
              </a:solidFill>
            </a:endParaRPr>
          </a:p>
          <a:p>
            <a:pPr marL="457200" lvl="0" indent="-317500">
              <a:spcBef>
                <a:spcPts val="0"/>
              </a:spcBef>
              <a:spcAft>
                <a:spcPts val="0"/>
              </a:spcAft>
              <a:buClr>
                <a:srgbClr val="434343"/>
              </a:buClr>
              <a:buSzPts val="1400"/>
              <a:buChar char="●"/>
            </a:pPr>
            <a:r>
              <a:rPr lang="en" sz="1400">
                <a:solidFill>
                  <a:srgbClr val="434343"/>
                </a:solidFill>
              </a:rPr>
              <a:t>Inner free margins nourished by synovial fluid (white-white zone)</a:t>
            </a:r>
            <a:endParaRPr sz="1400">
              <a:solidFill>
                <a:srgbClr val="434343"/>
              </a:solidFill>
            </a:endParaRPr>
          </a:p>
          <a:p>
            <a:pPr marL="0" lvl="0" indent="0">
              <a:lnSpc>
                <a:spcPct val="100000"/>
              </a:lnSpc>
              <a:spcBef>
                <a:spcPts val="1600"/>
              </a:spcBef>
              <a:spcAft>
                <a:spcPts val="0"/>
              </a:spcAft>
              <a:buClr>
                <a:schemeClr val="dk1"/>
              </a:buClr>
              <a:buSzPts val="1100"/>
              <a:buFont typeface="Arial"/>
              <a:buNone/>
            </a:pPr>
            <a:r>
              <a:rPr lang="en" sz="1400">
                <a:solidFill>
                  <a:srgbClr val="434343"/>
                </a:solidFill>
              </a:rPr>
              <a:t>Innervation</a:t>
            </a:r>
            <a:endParaRPr sz="1400">
              <a:solidFill>
                <a:srgbClr val="434343"/>
              </a:solidFill>
            </a:endParaRPr>
          </a:p>
          <a:p>
            <a:pPr marL="457200" lvl="0" indent="-317500" rtl="0">
              <a:spcBef>
                <a:spcPts val="0"/>
              </a:spcBef>
              <a:spcAft>
                <a:spcPts val="0"/>
              </a:spcAft>
              <a:buClr>
                <a:srgbClr val="434343"/>
              </a:buClr>
              <a:buSzPts val="1400"/>
              <a:buChar char="●"/>
            </a:pPr>
            <a:r>
              <a:rPr lang="en" sz="1400">
                <a:solidFill>
                  <a:srgbClr val="434343"/>
                </a:solidFill>
              </a:rPr>
              <a:t>Peripheral</a:t>
            </a:r>
            <a:endParaRPr sz="1400">
              <a:solidFill>
                <a:srgbClr val="434343"/>
              </a:solidFill>
            </a:endParaRPr>
          </a:p>
          <a:p>
            <a:pPr marL="457200" lvl="0" indent="-317500" rtl="0">
              <a:spcBef>
                <a:spcPts val="0"/>
              </a:spcBef>
              <a:spcAft>
                <a:spcPts val="0"/>
              </a:spcAft>
              <a:buClr>
                <a:srgbClr val="434343"/>
              </a:buClr>
              <a:buSzPts val="1400"/>
              <a:buChar char="●"/>
            </a:pPr>
            <a:r>
              <a:rPr lang="en" sz="1400">
                <a:solidFill>
                  <a:srgbClr val="434343"/>
                </a:solidFill>
              </a:rPr>
              <a:t>Nociceptors (free nerve endings)</a:t>
            </a:r>
            <a:endParaRPr sz="1400">
              <a:solidFill>
                <a:srgbClr val="434343"/>
              </a:solidFill>
            </a:endParaRPr>
          </a:p>
          <a:p>
            <a:pPr marL="457200" lvl="0" indent="-317500" rtl="0">
              <a:spcBef>
                <a:spcPts val="0"/>
              </a:spcBef>
              <a:spcAft>
                <a:spcPts val="0"/>
              </a:spcAft>
              <a:buClr>
                <a:srgbClr val="434343"/>
              </a:buClr>
              <a:buSzPts val="1400"/>
              <a:buChar char="●"/>
            </a:pPr>
            <a:r>
              <a:rPr lang="en" sz="1400">
                <a:solidFill>
                  <a:srgbClr val="434343"/>
                </a:solidFill>
              </a:rPr>
              <a:t>Mechanoreceptors</a:t>
            </a:r>
            <a:endParaRPr sz="1400">
              <a:solidFill>
                <a:srgbClr val="434343"/>
              </a:solidFill>
            </a:endParaRPr>
          </a:p>
          <a:p>
            <a:pPr marL="914400" lvl="1" indent="-304800" rtl="0">
              <a:spcBef>
                <a:spcPts val="0"/>
              </a:spcBef>
              <a:spcAft>
                <a:spcPts val="0"/>
              </a:spcAft>
              <a:buClr>
                <a:srgbClr val="434343"/>
              </a:buClr>
              <a:buSzPts val="1200"/>
              <a:buChar char="○"/>
            </a:pPr>
            <a:r>
              <a:rPr lang="en" sz="1200">
                <a:solidFill>
                  <a:srgbClr val="434343"/>
                </a:solidFill>
              </a:rPr>
              <a:t>Ruffini corpuscles</a:t>
            </a:r>
            <a:endParaRPr sz="1200">
              <a:solidFill>
                <a:srgbClr val="434343"/>
              </a:solidFill>
            </a:endParaRPr>
          </a:p>
          <a:p>
            <a:pPr marL="914400" lvl="1" indent="-304800" rtl="0">
              <a:spcBef>
                <a:spcPts val="0"/>
              </a:spcBef>
              <a:spcAft>
                <a:spcPts val="0"/>
              </a:spcAft>
              <a:buClr>
                <a:srgbClr val="434343"/>
              </a:buClr>
              <a:buSzPts val="1200"/>
              <a:buChar char="○"/>
            </a:pPr>
            <a:r>
              <a:rPr lang="en" sz="1200">
                <a:solidFill>
                  <a:srgbClr val="434343"/>
                </a:solidFill>
              </a:rPr>
              <a:t>Pacinian corpuscles</a:t>
            </a:r>
            <a:endParaRPr sz="1200">
              <a:solidFill>
                <a:srgbClr val="434343"/>
              </a:solidFill>
            </a:endParaRPr>
          </a:p>
          <a:p>
            <a:pPr marL="914400" lvl="1" indent="-304800" rtl="0">
              <a:spcBef>
                <a:spcPts val="0"/>
              </a:spcBef>
              <a:spcAft>
                <a:spcPts val="0"/>
              </a:spcAft>
              <a:buClr>
                <a:srgbClr val="434343"/>
              </a:buClr>
              <a:buSzPts val="1200"/>
              <a:buChar char="○"/>
            </a:pPr>
            <a:r>
              <a:rPr lang="en" sz="1200">
                <a:solidFill>
                  <a:srgbClr val="434343"/>
                </a:solidFill>
              </a:rPr>
              <a:t>Golgi tendon organs</a:t>
            </a:r>
            <a:endParaRPr sz="1200">
              <a:solidFill>
                <a:srgbClr val="434343"/>
              </a:solidFill>
            </a:endParaRPr>
          </a:p>
        </p:txBody>
      </p:sp>
      <p:pic>
        <p:nvPicPr>
          <p:cNvPr id="124" name="Shape 124"/>
          <p:cNvPicPr preferRelativeResize="0"/>
          <p:nvPr/>
        </p:nvPicPr>
        <p:blipFill>
          <a:blip r:embed="rId3">
            <a:alphaModFix/>
          </a:blip>
          <a:stretch>
            <a:fillRect/>
          </a:stretch>
        </p:blipFill>
        <p:spPr>
          <a:xfrm>
            <a:off x="4554300" y="1152475"/>
            <a:ext cx="3810000" cy="2933700"/>
          </a:xfrm>
          <a:prstGeom prst="rect">
            <a:avLst/>
          </a:prstGeom>
          <a:noFill/>
          <a:ln>
            <a:noFill/>
          </a:ln>
        </p:spPr>
      </p:pic>
      <p:sp>
        <p:nvSpPr>
          <p:cNvPr id="125" name="Shape 125"/>
          <p:cNvSpPr txBox="1"/>
          <p:nvPr/>
        </p:nvSpPr>
        <p:spPr>
          <a:xfrm>
            <a:off x="4554300" y="4086175"/>
            <a:ext cx="3810000" cy="2508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sz="600"/>
              <a:t>Arnoczky SP, Warren RF. Microvasculature of the human meniscus. Am J Sports Med. 1982;10:90-95.</a:t>
            </a:r>
            <a:endParaRPr sz="600"/>
          </a:p>
        </p:txBody>
      </p:sp>
      <p:sp>
        <p:nvSpPr>
          <p:cNvPr id="126" name="Shape 126"/>
          <p:cNvSpPr txBox="1"/>
          <p:nvPr/>
        </p:nvSpPr>
        <p:spPr>
          <a:xfrm>
            <a:off x="6616725" y="2117300"/>
            <a:ext cx="819000" cy="4194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a:solidFill>
                  <a:srgbClr val="FFFFFF"/>
                </a:solidFill>
              </a:rPr>
              <a:t>Femur</a:t>
            </a:r>
            <a:endParaRPr>
              <a:solidFill>
                <a:srgbClr val="FFFFFF"/>
              </a:solidFill>
            </a:endParaRPr>
          </a:p>
        </p:txBody>
      </p:sp>
      <p:sp>
        <p:nvSpPr>
          <p:cNvPr id="127" name="Shape 127"/>
          <p:cNvSpPr txBox="1"/>
          <p:nvPr/>
        </p:nvSpPr>
        <p:spPr>
          <a:xfrm>
            <a:off x="6671625" y="3437075"/>
            <a:ext cx="709200" cy="4194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a:solidFill>
                  <a:srgbClr val="FFFFFF"/>
                </a:solidFill>
              </a:rPr>
              <a:t>Tibia</a:t>
            </a:r>
            <a:endParaRPr>
              <a:solidFill>
                <a:srgbClr val="FFFFFF"/>
              </a:solidFill>
            </a:endParaRPr>
          </a:p>
        </p:txBody>
      </p:sp>
      <p:sp>
        <p:nvSpPr>
          <p:cNvPr id="128" name="Shape 128"/>
          <p:cNvSpPr txBox="1"/>
          <p:nvPr/>
        </p:nvSpPr>
        <p:spPr>
          <a:xfrm>
            <a:off x="4614150" y="2804450"/>
            <a:ext cx="1258500" cy="5727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a:solidFill>
                  <a:srgbClr val="FFFFFF"/>
                </a:solidFill>
              </a:rPr>
              <a:t>Peripheral blood supply</a:t>
            </a:r>
            <a:endParaRPr>
              <a:solidFill>
                <a:srgbClr val="FFFFFF"/>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4557</Words>
  <Application>Microsoft Office PowerPoint</Application>
  <PresentationFormat>On-screen Show (16:9)</PresentationFormat>
  <Paragraphs>588</Paragraphs>
  <Slides>74</Slides>
  <Notes>74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74</vt:i4>
      </vt:variant>
    </vt:vector>
  </HeadingPairs>
  <TitlesOfParts>
    <vt:vector size="77" baseType="lpstr">
      <vt:lpstr>Arial</vt:lpstr>
      <vt:lpstr>Georgia</vt:lpstr>
      <vt:lpstr>Simple Light</vt:lpstr>
      <vt:lpstr>The Meniscus: Injuries, Management and Interventions in Rehabilitation</vt:lpstr>
      <vt:lpstr>Objectives</vt:lpstr>
      <vt:lpstr>Anatomy</vt:lpstr>
      <vt:lpstr>Anatomy - Medial and Lateral Menisci</vt:lpstr>
      <vt:lpstr>Anatomy - Medial and Lateral Menisci</vt:lpstr>
      <vt:lpstr>Anatomy - Medial and Lateral Menisci</vt:lpstr>
      <vt:lpstr>Anatomy - Medial and Lateral Menisci</vt:lpstr>
      <vt:lpstr>Anatomy - Discoid Meniscus</vt:lpstr>
      <vt:lpstr>Related Anatomical Structures - Blood Supply &amp; Innervation</vt:lpstr>
      <vt:lpstr>Related Anatomy</vt:lpstr>
      <vt:lpstr>Related Anatomical Structures - Collateral Ligaments</vt:lpstr>
      <vt:lpstr>Related Anatomical Structures - Cruciate Ligaments</vt:lpstr>
      <vt:lpstr>Related Anatomical Structures - Synovium</vt:lpstr>
      <vt:lpstr>“Hoop” Stress Principle</vt:lpstr>
      <vt:lpstr>Evaluation</vt:lpstr>
      <vt:lpstr>Mechanism of Injury (MOI)</vt:lpstr>
      <vt:lpstr>MOI Example</vt:lpstr>
      <vt:lpstr>Types of Tears &amp; Differentiating Tear Patterns</vt:lpstr>
      <vt:lpstr>Acute/Traumatic Tears</vt:lpstr>
      <vt:lpstr>Vertical, Longitudinal, or Bucket-Handle</vt:lpstr>
      <vt:lpstr>Flap, Oblique, or Parrot Beak</vt:lpstr>
      <vt:lpstr>Radial or Transverse</vt:lpstr>
      <vt:lpstr>Horizontal</vt:lpstr>
      <vt:lpstr>PowerPoint Presentation</vt:lpstr>
      <vt:lpstr>Complex Degenerative</vt:lpstr>
      <vt:lpstr>Exam &amp; Diagnostics</vt:lpstr>
      <vt:lpstr>Exam</vt:lpstr>
      <vt:lpstr>Diagnostics</vt:lpstr>
      <vt:lpstr>Management</vt:lpstr>
      <vt:lpstr>Management</vt:lpstr>
      <vt:lpstr>Meniscal Repair</vt:lpstr>
      <vt:lpstr>Meniscal Repair</vt:lpstr>
      <vt:lpstr>Meniscal Repair</vt:lpstr>
      <vt:lpstr>Meniscal Repair Rehabilitation</vt:lpstr>
      <vt:lpstr>Meniscal Repair Rehabilitation</vt:lpstr>
      <vt:lpstr>Meniscal Repair Rehabilitation</vt:lpstr>
      <vt:lpstr>Meniscal Repair Rehabilitation</vt:lpstr>
      <vt:lpstr>Meniscal Repair Rehabilitation</vt:lpstr>
      <vt:lpstr>Meniscal Repair Rehabilitation</vt:lpstr>
      <vt:lpstr>Meniscectomy</vt:lpstr>
      <vt:lpstr>Meniscectomy</vt:lpstr>
      <vt:lpstr>Meniscectomy</vt:lpstr>
      <vt:lpstr>Partial Meniscectomy</vt:lpstr>
      <vt:lpstr>Partial Meniscectomy</vt:lpstr>
      <vt:lpstr>Partial Meniscectomy</vt:lpstr>
      <vt:lpstr>Partial Meniscectomy </vt:lpstr>
      <vt:lpstr>Meniscal Allograft Transplantation</vt:lpstr>
      <vt:lpstr>Meniscal Allograft</vt:lpstr>
      <vt:lpstr>Meniscal Allograft</vt:lpstr>
      <vt:lpstr>Meniscal Allograft</vt:lpstr>
      <vt:lpstr>Meniscal Allograft Rehabilitation</vt:lpstr>
      <vt:lpstr>Meniscal Allograft Rehabilitation</vt:lpstr>
      <vt:lpstr>Meniscal Allograft Rehabilitation</vt:lpstr>
      <vt:lpstr>Meniscal Allograft Rehabilitation</vt:lpstr>
      <vt:lpstr>Post-Op Implications</vt:lpstr>
      <vt:lpstr>Arthrogenic Muscle Inhibition (AMI)</vt:lpstr>
      <vt:lpstr>Arthrogenic Muscle Inhibition (AMI)</vt:lpstr>
      <vt:lpstr>Arthrogenic Muscle Inhibition (AMI)</vt:lpstr>
      <vt:lpstr>Post-Op Interventions</vt:lpstr>
      <vt:lpstr>Post-Op Interventions</vt:lpstr>
      <vt:lpstr>Post-Op Interventions</vt:lpstr>
      <vt:lpstr>Non-Operative Management</vt:lpstr>
      <vt:lpstr>Non-Operative Rehabilitation</vt:lpstr>
      <vt:lpstr>Non-Operative Rehabilitation</vt:lpstr>
      <vt:lpstr>Non-Operative Rehabilitation</vt:lpstr>
      <vt:lpstr>Non-Operative Rehabilitation</vt:lpstr>
      <vt:lpstr>Summary</vt:lpstr>
      <vt:lpstr>Resources</vt:lpstr>
      <vt:lpstr>Resources</vt:lpstr>
      <vt:lpstr>Sources</vt:lpstr>
      <vt:lpstr>Sources</vt:lpstr>
      <vt:lpstr>Sources</vt:lpstr>
      <vt:lpstr>Sources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Meniscus: Injuries, Management and Interventions in Rehabilitation</dc:title>
  <dc:creator>Heidi S. Wells</dc:creator>
  <cp:lastModifiedBy>Heidi S. Wells</cp:lastModifiedBy>
  <cp:revision>4</cp:revision>
  <dcterms:modified xsi:type="dcterms:W3CDTF">2018-02-23T15:39:02Z</dcterms:modified>
</cp:coreProperties>
</file>